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56" r:id="rId5"/>
    <p:sldId id="257" r:id="rId6"/>
    <p:sldId id="326" r:id="rId7"/>
    <p:sldId id="323" r:id="rId8"/>
    <p:sldId id="340" r:id="rId9"/>
    <p:sldId id="341" r:id="rId10"/>
    <p:sldId id="342" r:id="rId11"/>
    <p:sldId id="416" r:id="rId12"/>
    <p:sldId id="415" r:id="rId13"/>
    <p:sldId id="501" r:id="rId14"/>
    <p:sldId id="421" r:id="rId15"/>
    <p:sldId id="263" r:id="rId16"/>
    <p:sldId id="264" r:id="rId17"/>
    <p:sldId id="348" r:id="rId18"/>
    <p:sldId id="347" r:id="rId19"/>
    <p:sldId id="503" r:id="rId20"/>
    <p:sldId id="515" r:id="rId21"/>
    <p:sldId id="514" r:id="rId22"/>
    <p:sldId id="516" r:id="rId23"/>
    <p:sldId id="437" r:id="rId24"/>
    <p:sldId id="434" r:id="rId25"/>
    <p:sldId id="435" r:id="rId26"/>
    <p:sldId id="338" r:id="rId27"/>
    <p:sldId id="512" r:id="rId28"/>
    <p:sldId id="351" r:id="rId29"/>
    <p:sldId id="439" r:id="rId30"/>
    <p:sldId id="440" r:id="rId31"/>
    <p:sldId id="442" r:id="rId32"/>
    <p:sldId id="443" r:id="rId33"/>
    <p:sldId id="441" r:id="rId34"/>
    <p:sldId id="444" r:id="rId35"/>
    <p:sldId id="446" r:id="rId36"/>
    <p:sldId id="451" r:id="rId37"/>
    <p:sldId id="452" r:id="rId38"/>
    <p:sldId id="507" r:id="rId39"/>
    <p:sldId id="461" r:id="rId40"/>
    <p:sldId id="462" r:id="rId41"/>
    <p:sldId id="468" r:id="rId42"/>
    <p:sldId id="470" r:id="rId43"/>
    <p:sldId id="484" r:id="rId44"/>
    <p:sldId id="327" r:id="rId45"/>
    <p:sldId id="329" r:id="rId46"/>
    <p:sldId id="330" r:id="rId47"/>
    <p:sldId id="485" r:id="rId48"/>
    <p:sldId id="486" r:id="rId49"/>
    <p:sldId id="328" r:id="rId50"/>
    <p:sldId id="354" r:id="rId51"/>
    <p:sldId id="355" r:id="rId52"/>
    <p:sldId id="368" r:id="rId53"/>
    <p:sldId id="369" r:id="rId54"/>
    <p:sldId id="261" r:id="rId55"/>
    <p:sldId id="317" r:id="rId5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5311BCE-BB5D-4629-B242-5854DDC57A59}">
          <p14:sldIdLst>
            <p14:sldId id="256"/>
            <p14:sldId id="257"/>
            <p14:sldId id="326"/>
            <p14:sldId id="323"/>
            <p14:sldId id="340"/>
            <p14:sldId id="341"/>
            <p14:sldId id="342"/>
            <p14:sldId id="416"/>
            <p14:sldId id="415"/>
            <p14:sldId id="501"/>
            <p14:sldId id="421"/>
            <p14:sldId id="263"/>
            <p14:sldId id="264"/>
            <p14:sldId id="348"/>
            <p14:sldId id="347"/>
            <p14:sldId id="503"/>
            <p14:sldId id="515"/>
            <p14:sldId id="514"/>
            <p14:sldId id="516"/>
            <p14:sldId id="437"/>
            <p14:sldId id="434"/>
            <p14:sldId id="435"/>
            <p14:sldId id="338"/>
            <p14:sldId id="512"/>
            <p14:sldId id="351"/>
            <p14:sldId id="439"/>
            <p14:sldId id="440"/>
            <p14:sldId id="442"/>
            <p14:sldId id="443"/>
            <p14:sldId id="441"/>
            <p14:sldId id="444"/>
            <p14:sldId id="446"/>
            <p14:sldId id="451"/>
            <p14:sldId id="452"/>
            <p14:sldId id="507"/>
            <p14:sldId id="461"/>
            <p14:sldId id="462"/>
            <p14:sldId id="468"/>
            <p14:sldId id="470"/>
            <p14:sldId id="484"/>
            <p14:sldId id="327"/>
            <p14:sldId id="329"/>
            <p14:sldId id="330"/>
            <p14:sldId id="485"/>
            <p14:sldId id="486"/>
            <p14:sldId id="328"/>
            <p14:sldId id="354"/>
            <p14:sldId id="355"/>
            <p14:sldId id="368"/>
            <p14:sldId id="369"/>
            <p14:sldId id="261"/>
            <p14:sldId id="317"/>
          </p14:sldIdLst>
        </p14:section>
        <p14:section name="Untitled Section" id="{50119D2B-E90A-488B-B8F8-D663108FA8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 Callagh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143D8D"/>
    <a:srgbClr val="9933FF"/>
    <a:srgbClr val="008000"/>
    <a:srgbClr val="000099"/>
    <a:srgbClr val="009999"/>
    <a:srgbClr val="0066CC"/>
    <a:srgbClr val="CC6600"/>
    <a:srgbClr val="2D0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45AE45-372F-43DF-A3DE-CB55C3557FAF}" v="2" dt="2024-12-25T19:52:36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94674" autoAdjust="0"/>
  </p:normalViewPr>
  <p:slideViewPr>
    <p:cSldViewPr>
      <p:cViewPr varScale="1">
        <p:scale>
          <a:sx n="105" d="100"/>
          <a:sy n="105" d="100"/>
        </p:scale>
        <p:origin x="336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-8952"/>
    </p:cViewPr>
  </p:sorterViewPr>
  <p:notesViewPr>
    <p:cSldViewPr>
      <p:cViewPr varScale="1">
        <p:scale>
          <a:sx n="52" d="100"/>
          <a:sy n="52" d="100"/>
        </p:scale>
        <p:origin x="-190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F4763-37BB-437C-83E4-A4D2C33705E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ECF285B-5691-4824-B79B-FE08D562D469}">
      <dgm:prSet/>
      <dgm:spPr/>
      <dgm:t>
        <a:bodyPr/>
        <a:lstStyle/>
        <a:p>
          <a:r>
            <a:rPr lang="en-IE"/>
            <a:t>Exposure in TY is Key</a:t>
          </a:r>
          <a:endParaRPr lang="en-US"/>
        </a:p>
      </dgm:t>
    </dgm:pt>
    <dgm:pt modelId="{31CD008D-076D-407A-88C4-8CDF3FFAE4E8}" type="parTrans" cxnId="{E3E791E5-B80B-4669-B4EB-CA2C0AEB3E18}">
      <dgm:prSet/>
      <dgm:spPr/>
      <dgm:t>
        <a:bodyPr/>
        <a:lstStyle/>
        <a:p>
          <a:endParaRPr lang="en-US"/>
        </a:p>
      </dgm:t>
    </dgm:pt>
    <dgm:pt modelId="{539FC740-8F07-4D3F-A133-EA1439C2528D}" type="sibTrans" cxnId="{E3E791E5-B80B-4669-B4EB-CA2C0AEB3E18}">
      <dgm:prSet/>
      <dgm:spPr/>
      <dgm:t>
        <a:bodyPr/>
        <a:lstStyle/>
        <a:p>
          <a:endParaRPr lang="en-US"/>
        </a:p>
      </dgm:t>
    </dgm:pt>
    <dgm:pt modelId="{A9F07DCA-50C3-418A-BF31-6478E7D2F1F0}">
      <dgm:prSet/>
      <dgm:spPr/>
      <dgm:t>
        <a:bodyPr/>
        <a:lstStyle/>
        <a:p>
          <a:r>
            <a:rPr lang="en-IE"/>
            <a:t>TY – Work Experience, Short Courses</a:t>
          </a:r>
          <a:endParaRPr lang="en-US"/>
        </a:p>
      </dgm:t>
    </dgm:pt>
    <dgm:pt modelId="{A0FD8560-675A-4379-8750-7BE1150FDC29}" type="parTrans" cxnId="{FE6BEB7D-9150-4F73-9DE8-DF08023B97B1}">
      <dgm:prSet/>
      <dgm:spPr/>
      <dgm:t>
        <a:bodyPr/>
        <a:lstStyle/>
        <a:p>
          <a:endParaRPr lang="en-US"/>
        </a:p>
      </dgm:t>
    </dgm:pt>
    <dgm:pt modelId="{16D27326-2649-4D5F-BFB8-DDF7AF72D977}" type="sibTrans" cxnId="{FE6BEB7D-9150-4F73-9DE8-DF08023B97B1}">
      <dgm:prSet/>
      <dgm:spPr/>
      <dgm:t>
        <a:bodyPr/>
        <a:lstStyle/>
        <a:p>
          <a:endParaRPr lang="en-US"/>
        </a:p>
      </dgm:t>
    </dgm:pt>
    <dgm:pt modelId="{5DD36408-2063-4D13-A17E-355774C6C3F9}">
      <dgm:prSet/>
      <dgm:spPr/>
      <dgm:t>
        <a:bodyPr/>
        <a:lstStyle/>
        <a:p>
          <a:r>
            <a:rPr lang="en-IE"/>
            <a:t>Explore as many different areas as possible</a:t>
          </a:r>
          <a:endParaRPr lang="en-US"/>
        </a:p>
      </dgm:t>
    </dgm:pt>
    <dgm:pt modelId="{AEAD83AC-6600-4E05-A576-4D4C198E75E2}" type="parTrans" cxnId="{6B0E0CCE-DF2A-4405-9909-366E3BAEB159}">
      <dgm:prSet/>
      <dgm:spPr/>
      <dgm:t>
        <a:bodyPr/>
        <a:lstStyle/>
        <a:p>
          <a:endParaRPr lang="en-US"/>
        </a:p>
      </dgm:t>
    </dgm:pt>
    <dgm:pt modelId="{ACD1AD70-5B57-418A-8A88-DCE644D5FFFC}" type="sibTrans" cxnId="{6B0E0CCE-DF2A-4405-9909-366E3BAEB159}">
      <dgm:prSet/>
      <dgm:spPr/>
      <dgm:t>
        <a:bodyPr/>
        <a:lstStyle/>
        <a:p>
          <a:endParaRPr lang="en-US"/>
        </a:p>
      </dgm:t>
    </dgm:pt>
    <dgm:pt modelId="{68B5D57F-FF9E-438A-BFDC-40DE98229F97}">
      <dgm:prSet/>
      <dgm:spPr/>
      <dgm:t>
        <a:bodyPr/>
        <a:lstStyle/>
        <a:p>
          <a:r>
            <a:rPr lang="en-IE" dirty="0"/>
            <a:t>Work experience in a parent's office should be the last option.</a:t>
          </a:r>
          <a:endParaRPr lang="en-US" dirty="0"/>
        </a:p>
      </dgm:t>
    </dgm:pt>
    <dgm:pt modelId="{239B5943-28E5-42AA-BBBC-51E80ACB119B}" type="parTrans" cxnId="{361B73C8-E0D7-463E-A012-43802466713B}">
      <dgm:prSet/>
      <dgm:spPr/>
      <dgm:t>
        <a:bodyPr/>
        <a:lstStyle/>
        <a:p>
          <a:endParaRPr lang="en-US"/>
        </a:p>
      </dgm:t>
    </dgm:pt>
    <dgm:pt modelId="{A26F5233-232C-4AD5-AB1D-59AE1D7E1930}" type="sibTrans" cxnId="{361B73C8-E0D7-463E-A012-43802466713B}">
      <dgm:prSet/>
      <dgm:spPr/>
      <dgm:t>
        <a:bodyPr/>
        <a:lstStyle/>
        <a:p>
          <a:endParaRPr lang="en-US"/>
        </a:p>
      </dgm:t>
    </dgm:pt>
    <dgm:pt modelId="{48CA808D-F65A-43B3-B254-6E52F99CDE33}">
      <dgm:prSet/>
      <dgm:spPr/>
      <dgm:t>
        <a:bodyPr/>
        <a:lstStyle/>
        <a:p>
          <a:r>
            <a:rPr lang="en-IE"/>
            <a:t>Push them outside their comfort zone.</a:t>
          </a:r>
          <a:endParaRPr lang="en-US"/>
        </a:p>
      </dgm:t>
    </dgm:pt>
    <dgm:pt modelId="{0CFEEF19-262B-43C0-BD86-589EBC4B1C0D}" type="parTrans" cxnId="{2E1773BA-1A54-4C9F-A84E-DA8DAE787A23}">
      <dgm:prSet/>
      <dgm:spPr/>
      <dgm:t>
        <a:bodyPr/>
        <a:lstStyle/>
        <a:p>
          <a:endParaRPr lang="en-US"/>
        </a:p>
      </dgm:t>
    </dgm:pt>
    <dgm:pt modelId="{511174E7-FE8B-465D-8633-EE426A133C1B}" type="sibTrans" cxnId="{2E1773BA-1A54-4C9F-A84E-DA8DAE787A23}">
      <dgm:prSet/>
      <dgm:spPr/>
      <dgm:t>
        <a:bodyPr/>
        <a:lstStyle/>
        <a:p>
          <a:endParaRPr lang="en-US"/>
        </a:p>
      </dgm:t>
    </dgm:pt>
    <dgm:pt modelId="{5FCE180D-2500-46CE-9058-850676FDE375}">
      <dgm:prSet/>
      <dgm:spPr/>
      <dgm:t>
        <a:bodyPr/>
        <a:lstStyle/>
        <a:p>
          <a:r>
            <a:rPr lang="en-IE" dirty="0"/>
            <a:t>Look at college websites for TY programs </a:t>
          </a:r>
          <a:endParaRPr lang="en-US" dirty="0"/>
        </a:p>
      </dgm:t>
    </dgm:pt>
    <dgm:pt modelId="{A5D9EF3E-D0DB-4C77-902A-246082A35198}" type="parTrans" cxnId="{FA8E6D8F-7463-4B42-909A-D71D8C1A8205}">
      <dgm:prSet/>
      <dgm:spPr/>
      <dgm:t>
        <a:bodyPr/>
        <a:lstStyle/>
        <a:p>
          <a:endParaRPr lang="en-US"/>
        </a:p>
      </dgm:t>
    </dgm:pt>
    <dgm:pt modelId="{4CD299D6-856F-46D1-B19E-37A3E333E7D6}" type="sibTrans" cxnId="{FA8E6D8F-7463-4B42-909A-D71D8C1A8205}">
      <dgm:prSet/>
      <dgm:spPr/>
      <dgm:t>
        <a:bodyPr/>
        <a:lstStyle/>
        <a:p>
          <a:endParaRPr lang="en-US"/>
        </a:p>
      </dgm:t>
    </dgm:pt>
    <dgm:pt modelId="{CDAB0896-7121-4EAB-8019-A562B9B6B814}">
      <dgm:prSet/>
      <dgm:spPr/>
      <dgm:t>
        <a:bodyPr/>
        <a:lstStyle/>
        <a:p>
          <a:r>
            <a:rPr lang="en-IE"/>
            <a:t>Choose subjects you enjoy }}</a:t>
          </a:r>
          <a:endParaRPr lang="en-US"/>
        </a:p>
      </dgm:t>
    </dgm:pt>
    <dgm:pt modelId="{203C5867-050E-4F7C-9F55-508637544F33}" type="parTrans" cxnId="{F80836AB-76CC-4854-8AEF-BF3AFE399A54}">
      <dgm:prSet/>
      <dgm:spPr/>
      <dgm:t>
        <a:bodyPr/>
        <a:lstStyle/>
        <a:p>
          <a:endParaRPr lang="en-US"/>
        </a:p>
      </dgm:t>
    </dgm:pt>
    <dgm:pt modelId="{57267F24-C421-4403-A92A-162126AEB36A}" type="sibTrans" cxnId="{F80836AB-76CC-4854-8AEF-BF3AFE399A54}">
      <dgm:prSet/>
      <dgm:spPr/>
      <dgm:t>
        <a:bodyPr/>
        <a:lstStyle/>
        <a:p>
          <a:endParaRPr lang="en-US"/>
        </a:p>
      </dgm:t>
    </dgm:pt>
    <dgm:pt modelId="{5000ECE4-1589-4085-AB28-DAE768CE4D37}" type="pres">
      <dgm:prSet presAssocID="{4DDF4763-37BB-437C-83E4-A4D2C33705EA}" presName="root" presStyleCnt="0">
        <dgm:presLayoutVars>
          <dgm:dir/>
          <dgm:resizeHandles val="exact"/>
        </dgm:presLayoutVars>
      </dgm:prSet>
      <dgm:spPr/>
    </dgm:pt>
    <dgm:pt modelId="{030C2DC8-335A-49F2-9770-1B30B697544A}" type="pres">
      <dgm:prSet presAssocID="{DECF285B-5691-4824-B79B-FE08D562D469}" presName="compNode" presStyleCnt="0"/>
      <dgm:spPr/>
    </dgm:pt>
    <dgm:pt modelId="{DA940680-4894-4871-B637-B7A83CC531EC}" type="pres">
      <dgm:prSet presAssocID="{DECF285B-5691-4824-B79B-FE08D562D469}" presName="bgRect" presStyleLbl="bgShp" presStyleIdx="0" presStyleCnt="7"/>
      <dgm:spPr/>
    </dgm:pt>
    <dgm:pt modelId="{90F183C3-9A49-4547-AA94-44C4CB744E50}" type="pres">
      <dgm:prSet presAssocID="{DECF285B-5691-4824-B79B-FE08D562D469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850F8B31-C54E-44A3-A226-405D749AA48B}" type="pres">
      <dgm:prSet presAssocID="{DECF285B-5691-4824-B79B-FE08D562D469}" presName="spaceRect" presStyleCnt="0"/>
      <dgm:spPr/>
    </dgm:pt>
    <dgm:pt modelId="{E7978FAC-0853-4AD6-A3ED-66FEC9B0814B}" type="pres">
      <dgm:prSet presAssocID="{DECF285B-5691-4824-B79B-FE08D562D469}" presName="parTx" presStyleLbl="revTx" presStyleIdx="0" presStyleCnt="7">
        <dgm:presLayoutVars>
          <dgm:chMax val="0"/>
          <dgm:chPref val="0"/>
        </dgm:presLayoutVars>
      </dgm:prSet>
      <dgm:spPr/>
    </dgm:pt>
    <dgm:pt modelId="{79CB0752-BD46-4EBC-8081-6BDF06AAF7FA}" type="pres">
      <dgm:prSet presAssocID="{539FC740-8F07-4D3F-A133-EA1439C2528D}" presName="sibTrans" presStyleCnt="0"/>
      <dgm:spPr/>
    </dgm:pt>
    <dgm:pt modelId="{9776A464-06F6-4AC7-B235-86A6601B409F}" type="pres">
      <dgm:prSet presAssocID="{A9F07DCA-50C3-418A-BF31-6478E7D2F1F0}" presName="compNode" presStyleCnt="0"/>
      <dgm:spPr/>
    </dgm:pt>
    <dgm:pt modelId="{A5817126-806E-47A5-B871-9558E65214FB}" type="pres">
      <dgm:prSet presAssocID="{A9F07DCA-50C3-418A-BF31-6478E7D2F1F0}" presName="bgRect" presStyleLbl="bgShp" presStyleIdx="1" presStyleCnt="7"/>
      <dgm:spPr/>
    </dgm:pt>
    <dgm:pt modelId="{EEB5A4A9-33B8-4C56-9FE1-0043158B617C}" type="pres">
      <dgm:prSet presAssocID="{A9F07DCA-50C3-418A-BF31-6478E7D2F1F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22AE9349-D0F1-4232-83D2-AA192727578C}" type="pres">
      <dgm:prSet presAssocID="{A9F07DCA-50C3-418A-BF31-6478E7D2F1F0}" presName="spaceRect" presStyleCnt="0"/>
      <dgm:spPr/>
    </dgm:pt>
    <dgm:pt modelId="{4588E269-BC4B-4AE0-A8C4-718AB66D5095}" type="pres">
      <dgm:prSet presAssocID="{A9F07DCA-50C3-418A-BF31-6478E7D2F1F0}" presName="parTx" presStyleLbl="revTx" presStyleIdx="1" presStyleCnt="7">
        <dgm:presLayoutVars>
          <dgm:chMax val="0"/>
          <dgm:chPref val="0"/>
        </dgm:presLayoutVars>
      </dgm:prSet>
      <dgm:spPr/>
    </dgm:pt>
    <dgm:pt modelId="{11B7B3EA-5831-44D8-8FFC-794323BA52CA}" type="pres">
      <dgm:prSet presAssocID="{16D27326-2649-4D5F-BFB8-DDF7AF72D977}" presName="sibTrans" presStyleCnt="0"/>
      <dgm:spPr/>
    </dgm:pt>
    <dgm:pt modelId="{F0CC8B73-C5F8-4CE9-A11C-B1B87841B169}" type="pres">
      <dgm:prSet presAssocID="{5DD36408-2063-4D13-A17E-355774C6C3F9}" presName="compNode" presStyleCnt="0"/>
      <dgm:spPr/>
    </dgm:pt>
    <dgm:pt modelId="{AC39F5D9-632F-44DA-B1F6-7A318C5CE3A3}" type="pres">
      <dgm:prSet presAssocID="{5DD36408-2063-4D13-A17E-355774C6C3F9}" presName="bgRect" presStyleLbl="bgShp" presStyleIdx="2" presStyleCnt="7"/>
      <dgm:spPr/>
    </dgm:pt>
    <dgm:pt modelId="{288F97DD-A1B2-4D43-899E-C838B9179589}" type="pres">
      <dgm:prSet presAssocID="{5DD36408-2063-4D13-A17E-355774C6C3F9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2904828A-7621-4B77-904C-7FEDB4A1AA57}" type="pres">
      <dgm:prSet presAssocID="{5DD36408-2063-4D13-A17E-355774C6C3F9}" presName="spaceRect" presStyleCnt="0"/>
      <dgm:spPr/>
    </dgm:pt>
    <dgm:pt modelId="{036FB10C-6ECB-4290-BAFE-F5CAC99711E4}" type="pres">
      <dgm:prSet presAssocID="{5DD36408-2063-4D13-A17E-355774C6C3F9}" presName="parTx" presStyleLbl="revTx" presStyleIdx="2" presStyleCnt="7">
        <dgm:presLayoutVars>
          <dgm:chMax val="0"/>
          <dgm:chPref val="0"/>
        </dgm:presLayoutVars>
      </dgm:prSet>
      <dgm:spPr/>
    </dgm:pt>
    <dgm:pt modelId="{30CB4412-11E0-48EB-A4AB-CF591359A149}" type="pres">
      <dgm:prSet presAssocID="{ACD1AD70-5B57-418A-8A88-DCE644D5FFFC}" presName="sibTrans" presStyleCnt="0"/>
      <dgm:spPr/>
    </dgm:pt>
    <dgm:pt modelId="{7CCD4483-E1D2-4CE6-8AF0-254FE4008422}" type="pres">
      <dgm:prSet presAssocID="{68B5D57F-FF9E-438A-BFDC-40DE98229F97}" presName="compNode" presStyleCnt="0"/>
      <dgm:spPr/>
    </dgm:pt>
    <dgm:pt modelId="{19A58BDA-7012-4268-9EA8-B7C4B76EE032}" type="pres">
      <dgm:prSet presAssocID="{68B5D57F-FF9E-438A-BFDC-40DE98229F97}" presName="bgRect" presStyleLbl="bgShp" presStyleIdx="3" presStyleCnt="7"/>
      <dgm:spPr/>
    </dgm:pt>
    <dgm:pt modelId="{0C4A1E56-32DD-4B97-8C25-BC81742A4E51}" type="pres">
      <dgm:prSet presAssocID="{68B5D57F-FF9E-438A-BFDC-40DE98229F9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BB10C7A7-BF01-475F-B335-D198C1C5F2C9}" type="pres">
      <dgm:prSet presAssocID="{68B5D57F-FF9E-438A-BFDC-40DE98229F97}" presName="spaceRect" presStyleCnt="0"/>
      <dgm:spPr/>
    </dgm:pt>
    <dgm:pt modelId="{4CE766E2-4855-413F-8990-15C854A87181}" type="pres">
      <dgm:prSet presAssocID="{68B5D57F-FF9E-438A-BFDC-40DE98229F97}" presName="parTx" presStyleLbl="revTx" presStyleIdx="3" presStyleCnt="7">
        <dgm:presLayoutVars>
          <dgm:chMax val="0"/>
          <dgm:chPref val="0"/>
        </dgm:presLayoutVars>
      </dgm:prSet>
      <dgm:spPr/>
    </dgm:pt>
    <dgm:pt modelId="{0E7E4220-DC91-4F63-B3F2-A3494619A1A2}" type="pres">
      <dgm:prSet presAssocID="{A26F5233-232C-4AD5-AB1D-59AE1D7E1930}" presName="sibTrans" presStyleCnt="0"/>
      <dgm:spPr/>
    </dgm:pt>
    <dgm:pt modelId="{E31A19B0-DEAB-41E5-B849-7F589598CBA2}" type="pres">
      <dgm:prSet presAssocID="{48CA808D-F65A-43B3-B254-6E52F99CDE33}" presName="compNode" presStyleCnt="0"/>
      <dgm:spPr/>
    </dgm:pt>
    <dgm:pt modelId="{9CC85A87-4418-49DA-A985-073B5FD25CF2}" type="pres">
      <dgm:prSet presAssocID="{48CA808D-F65A-43B3-B254-6E52F99CDE33}" presName="bgRect" presStyleLbl="bgShp" presStyleIdx="4" presStyleCnt="7"/>
      <dgm:spPr/>
    </dgm:pt>
    <dgm:pt modelId="{6B726757-8C7A-47B9-A0B8-75BC6CF90001}" type="pres">
      <dgm:prSet presAssocID="{48CA808D-F65A-43B3-B254-6E52F99CDE3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76E71947-F51F-4FD8-9496-2E4C250367E9}" type="pres">
      <dgm:prSet presAssocID="{48CA808D-F65A-43B3-B254-6E52F99CDE33}" presName="spaceRect" presStyleCnt="0"/>
      <dgm:spPr/>
    </dgm:pt>
    <dgm:pt modelId="{EFD5BB51-8856-4391-9DD8-32D3909EB27F}" type="pres">
      <dgm:prSet presAssocID="{48CA808D-F65A-43B3-B254-6E52F99CDE33}" presName="parTx" presStyleLbl="revTx" presStyleIdx="4" presStyleCnt="7">
        <dgm:presLayoutVars>
          <dgm:chMax val="0"/>
          <dgm:chPref val="0"/>
        </dgm:presLayoutVars>
      </dgm:prSet>
      <dgm:spPr/>
    </dgm:pt>
    <dgm:pt modelId="{82C2B7E1-4344-48CD-8D75-AE9AF47846A9}" type="pres">
      <dgm:prSet presAssocID="{511174E7-FE8B-465D-8633-EE426A133C1B}" presName="sibTrans" presStyleCnt="0"/>
      <dgm:spPr/>
    </dgm:pt>
    <dgm:pt modelId="{DA258B80-3B13-4BD2-95DC-13A0CDFCEEDA}" type="pres">
      <dgm:prSet presAssocID="{5FCE180D-2500-46CE-9058-850676FDE375}" presName="compNode" presStyleCnt="0"/>
      <dgm:spPr/>
    </dgm:pt>
    <dgm:pt modelId="{3A26C5E5-7383-46D2-A0D4-6D431F193C11}" type="pres">
      <dgm:prSet presAssocID="{5FCE180D-2500-46CE-9058-850676FDE375}" presName="bgRect" presStyleLbl="bgShp" presStyleIdx="5" presStyleCnt="7"/>
      <dgm:spPr/>
    </dgm:pt>
    <dgm:pt modelId="{3F2BC5B2-4A00-445C-88F1-0FF78D173779}" type="pres">
      <dgm:prSet presAssocID="{5FCE180D-2500-46CE-9058-850676FDE37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0A9798A7-3D73-41AC-9834-EF4BBDCE8A44}" type="pres">
      <dgm:prSet presAssocID="{5FCE180D-2500-46CE-9058-850676FDE375}" presName="spaceRect" presStyleCnt="0"/>
      <dgm:spPr/>
    </dgm:pt>
    <dgm:pt modelId="{E3940541-4EA5-4EB9-831E-029EB4DD1AB9}" type="pres">
      <dgm:prSet presAssocID="{5FCE180D-2500-46CE-9058-850676FDE375}" presName="parTx" presStyleLbl="revTx" presStyleIdx="5" presStyleCnt="7">
        <dgm:presLayoutVars>
          <dgm:chMax val="0"/>
          <dgm:chPref val="0"/>
        </dgm:presLayoutVars>
      </dgm:prSet>
      <dgm:spPr/>
    </dgm:pt>
    <dgm:pt modelId="{828E276E-71B9-4172-B3FE-F13BBACA8424}" type="pres">
      <dgm:prSet presAssocID="{4CD299D6-856F-46D1-B19E-37A3E333E7D6}" presName="sibTrans" presStyleCnt="0"/>
      <dgm:spPr/>
    </dgm:pt>
    <dgm:pt modelId="{364101EE-2E7D-4BA4-A503-7663D0C84FF8}" type="pres">
      <dgm:prSet presAssocID="{CDAB0896-7121-4EAB-8019-A562B9B6B814}" presName="compNode" presStyleCnt="0"/>
      <dgm:spPr/>
    </dgm:pt>
    <dgm:pt modelId="{1C3F70DE-C325-4ED1-A92E-B418B1FB55C7}" type="pres">
      <dgm:prSet presAssocID="{CDAB0896-7121-4EAB-8019-A562B9B6B814}" presName="bgRect" presStyleLbl="bgShp" presStyleIdx="6" presStyleCnt="7"/>
      <dgm:spPr/>
    </dgm:pt>
    <dgm:pt modelId="{39FA4E06-BEFC-48BF-9A4B-153F939DAF9F}" type="pres">
      <dgm:prSet presAssocID="{CDAB0896-7121-4EAB-8019-A562B9B6B814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9BEC1F0F-702F-4074-8189-F8C83D593BC0}" type="pres">
      <dgm:prSet presAssocID="{CDAB0896-7121-4EAB-8019-A562B9B6B814}" presName="spaceRect" presStyleCnt="0"/>
      <dgm:spPr/>
    </dgm:pt>
    <dgm:pt modelId="{AE104863-C585-44D8-ABC3-0473E6DBDB03}" type="pres">
      <dgm:prSet presAssocID="{CDAB0896-7121-4EAB-8019-A562B9B6B814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40A13B2F-B81A-427E-8B6C-9849BF28BFFF}" type="presOf" srcId="{CDAB0896-7121-4EAB-8019-A562B9B6B814}" destId="{AE104863-C585-44D8-ABC3-0473E6DBDB03}" srcOrd="0" destOrd="0" presId="urn:microsoft.com/office/officeart/2018/2/layout/IconVerticalSolidList"/>
    <dgm:cxn modelId="{B1773B36-34E2-427E-BD8D-6B9F844C4BF9}" type="presOf" srcId="{48CA808D-F65A-43B3-B254-6E52F99CDE33}" destId="{EFD5BB51-8856-4391-9DD8-32D3909EB27F}" srcOrd="0" destOrd="0" presId="urn:microsoft.com/office/officeart/2018/2/layout/IconVerticalSolidList"/>
    <dgm:cxn modelId="{E92FB95A-63DB-44AE-A5FB-BA115F1C5AF4}" type="presOf" srcId="{DECF285B-5691-4824-B79B-FE08D562D469}" destId="{E7978FAC-0853-4AD6-A3ED-66FEC9B0814B}" srcOrd="0" destOrd="0" presId="urn:microsoft.com/office/officeart/2018/2/layout/IconVerticalSolidList"/>
    <dgm:cxn modelId="{FE6BEB7D-9150-4F73-9DE8-DF08023B97B1}" srcId="{4DDF4763-37BB-437C-83E4-A4D2C33705EA}" destId="{A9F07DCA-50C3-418A-BF31-6478E7D2F1F0}" srcOrd="1" destOrd="0" parTransId="{A0FD8560-675A-4379-8750-7BE1150FDC29}" sibTransId="{16D27326-2649-4D5F-BFB8-DDF7AF72D977}"/>
    <dgm:cxn modelId="{FA8E6D8F-7463-4B42-909A-D71D8C1A8205}" srcId="{4DDF4763-37BB-437C-83E4-A4D2C33705EA}" destId="{5FCE180D-2500-46CE-9058-850676FDE375}" srcOrd="5" destOrd="0" parTransId="{A5D9EF3E-D0DB-4C77-902A-246082A35198}" sibTransId="{4CD299D6-856F-46D1-B19E-37A3E333E7D6}"/>
    <dgm:cxn modelId="{F80836AB-76CC-4854-8AEF-BF3AFE399A54}" srcId="{4DDF4763-37BB-437C-83E4-A4D2C33705EA}" destId="{CDAB0896-7121-4EAB-8019-A562B9B6B814}" srcOrd="6" destOrd="0" parTransId="{203C5867-050E-4F7C-9F55-508637544F33}" sibTransId="{57267F24-C421-4403-A92A-162126AEB36A}"/>
    <dgm:cxn modelId="{F3FD4FAE-3205-4A03-A010-85D3DBE4E035}" type="presOf" srcId="{A9F07DCA-50C3-418A-BF31-6478E7D2F1F0}" destId="{4588E269-BC4B-4AE0-A8C4-718AB66D5095}" srcOrd="0" destOrd="0" presId="urn:microsoft.com/office/officeart/2018/2/layout/IconVerticalSolidList"/>
    <dgm:cxn modelId="{37C7BAB2-8244-4771-9FC5-5ED9D343E7B8}" type="presOf" srcId="{68B5D57F-FF9E-438A-BFDC-40DE98229F97}" destId="{4CE766E2-4855-413F-8990-15C854A87181}" srcOrd="0" destOrd="0" presId="urn:microsoft.com/office/officeart/2018/2/layout/IconVerticalSolidList"/>
    <dgm:cxn modelId="{2E1773BA-1A54-4C9F-A84E-DA8DAE787A23}" srcId="{4DDF4763-37BB-437C-83E4-A4D2C33705EA}" destId="{48CA808D-F65A-43B3-B254-6E52F99CDE33}" srcOrd="4" destOrd="0" parTransId="{0CFEEF19-262B-43C0-BD86-589EBC4B1C0D}" sibTransId="{511174E7-FE8B-465D-8633-EE426A133C1B}"/>
    <dgm:cxn modelId="{361B73C8-E0D7-463E-A012-43802466713B}" srcId="{4DDF4763-37BB-437C-83E4-A4D2C33705EA}" destId="{68B5D57F-FF9E-438A-BFDC-40DE98229F97}" srcOrd="3" destOrd="0" parTransId="{239B5943-28E5-42AA-BBBC-51E80ACB119B}" sibTransId="{A26F5233-232C-4AD5-AB1D-59AE1D7E1930}"/>
    <dgm:cxn modelId="{6B0E0CCE-DF2A-4405-9909-366E3BAEB159}" srcId="{4DDF4763-37BB-437C-83E4-A4D2C33705EA}" destId="{5DD36408-2063-4D13-A17E-355774C6C3F9}" srcOrd="2" destOrd="0" parTransId="{AEAD83AC-6600-4E05-A576-4D4C198E75E2}" sibTransId="{ACD1AD70-5B57-418A-8A88-DCE644D5FFFC}"/>
    <dgm:cxn modelId="{E3E791E5-B80B-4669-B4EB-CA2C0AEB3E18}" srcId="{4DDF4763-37BB-437C-83E4-A4D2C33705EA}" destId="{DECF285B-5691-4824-B79B-FE08D562D469}" srcOrd="0" destOrd="0" parTransId="{31CD008D-076D-407A-88C4-8CDF3FFAE4E8}" sibTransId="{539FC740-8F07-4D3F-A133-EA1439C2528D}"/>
    <dgm:cxn modelId="{79A525E8-C267-4D77-AB61-3A0FF3B4E7DB}" type="presOf" srcId="{5FCE180D-2500-46CE-9058-850676FDE375}" destId="{E3940541-4EA5-4EB9-831E-029EB4DD1AB9}" srcOrd="0" destOrd="0" presId="urn:microsoft.com/office/officeart/2018/2/layout/IconVerticalSolidList"/>
    <dgm:cxn modelId="{C082C0F7-BCA7-4E7C-9680-3E78C0662970}" type="presOf" srcId="{4DDF4763-37BB-437C-83E4-A4D2C33705EA}" destId="{5000ECE4-1589-4085-AB28-DAE768CE4D37}" srcOrd="0" destOrd="0" presId="urn:microsoft.com/office/officeart/2018/2/layout/IconVerticalSolidList"/>
    <dgm:cxn modelId="{15CA20FC-376D-45C6-B09C-95F3C97808B5}" type="presOf" srcId="{5DD36408-2063-4D13-A17E-355774C6C3F9}" destId="{036FB10C-6ECB-4290-BAFE-F5CAC99711E4}" srcOrd="0" destOrd="0" presId="urn:microsoft.com/office/officeart/2018/2/layout/IconVerticalSolidList"/>
    <dgm:cxn modelId="{A587BE2B-374A-4CFE-BDA3-A1A09DCCED6F}" type="presParOf" srcId="{5000ECE4-1589-4085-AB28-DAE768CE4D37}" destId="{030C2DC8-335A-49F2-9770-1B30B697544A}" srcOrd="0" destOrd="0" presId="urn:microsoft.com/office/officeart/2018/2/layout/IconVerticalSolidList"/>
    <dgm:cxn modelId="{A0DFA50A-5B9E-41BE-90D6-D771CB05B668}" type="presParOf" srcId="{030C2DC8-335A-49F2-9770-1B30B697544A}" destId="{DA940680-4894-4871-B637-B7A83CC531EC}" srcOrd="0" destOrd="0" presId="urn:microsoft.com/office/officeart/2018/2/layout/IconVerticalSolidList"/>
    <dgm:cxn modelId="{24BA6302-BEF4-4256-9244-81D398922FF4}" type="presParOf" srcId="{030C2DC8-335A-49F2-9770-1B30B697544A}" destId="{90F183C3-9A49-4547-AA94-44C4CB744E50}" srcOrd="1" destOrd="0" presId="urn:microsoft.com/office/officeart/2018/2/layout/IconVerticalSolidList"/>
    <dgm:cxn modelId="{310D82FF-B6D3-4551-B9AF-F4DC794B6A6C}" type="presParOf" srcId="{030C2DC8-335A-49F2-9770-1B30B697544A}" destId="{850F8B31-C54E-44A3-A226-405D749AA48B}" srcOrd="2" destOrd="0" presId="urn:microsoft.com/office/officeart/2018/2/layout/IconVerticalSolidList"/>
    <dgm:cxn modelId="{4126C1D1-354D-43F5-BD87-028E642202CF}" type="presParOf" srcId="{030C2DC8-335A-49F2-9770-1B30B697544A}" destId="{E7978FAC-0853-4AD6-A3ED-66FEC9B0814B}" srcOrd="3" destOrd="0" presId="urn:microsoft.com/office/officeart/2018/2/layout/IconVerticalSolidList"/>
    <dgm:cxn modelId="{3F3439F3-62A4-4B62-9E02-BCC953CB3EC3}" type="presParOf" srcId="{5000ECE4-1589-4085-AB28-DAE768CE4D37}" destId="{79CB0752-BD46-4EBC-8081-6BDF06AAF7FA}" srcOrd="1" destOrd="0" presId="urn:microsoft.com/office/officeart/2018/2/layout/IconVerticalSolidList"/>
    <dgm:cxn modelId="{158A9E31-E83A-41EB-9ECC-A19EFFC26F0E}" type="presParOf" srcId="{5000ECE4-1589-4085-AB28-DAE768CE4D37}" destId="{9776A464-06F6-4AC7-B235-86A6601B409F}" srcOrd="2" destOrd="0" presId="urn:microsoft.com/office/officeart/2018/2/layout/IconVerticalSolidList"/>
    <dgm:cxn modelId="{38F432B3-09CF-4AA1-A8C4-431030DE0352}" type="presParOf" srcId="{9776A464-06F6-4AC7-B235-86A6601B409F}" destId="{A5817126-806E-47A5-B871-9558E65214FB}" srcOrd="0" destOrd="0" presId="urn:microsoft.com/office/officeart/2018/2/layout/IconVerticalSolidList"/>
    <dgm:cxn modelId="{A78C354A-3A5B-41B9-A447-0F5CEE09BF79}" type="presParOf" srcId="{9776A464-06F6-4AC7-B235-86A6601B409F}" destId="{EEB5A4A9-33B8-4C56-9FE1-0043158B617C}" srcOrd="1" destOrd="0" presId="urn:microsoft.com/office/officeart/2018/2/layout/IconVerticalSolidList"/>
    <dgm:cxn modelId="{85347229-8A02-43EE-86C6-A543634FE518}" type="presParOf" srcId="{9776A464-06F6-4AC7-B235-86A6601B409F}" destId="{22AE9349-D0F1-4232-83D2-AA192727578C}" srcOrd="2" destOrd="0" presId="urn:microsoft.com/office/officeart/2018/2/layout/IconVerticalSolidList"/>
    <dgm:cxn modelId="{079340A9-41C9-4125-82B8-579ED21B08B3}" type="presParOf" srcId="{9776A464-06F6-4AC7-B235-86A6601B409F}" destId="{4588E269-BC4B-4AE0-A8C4-718AB66D5095}" srcOrd="3" destOrd="0" presId="urn:microsoft.com/office/officeart/2018/2/layout/IconVerticalSolidList"/>
    <dgm:cxn modelId="{DD6F9DE6-B14C-4377-B526-1C01C66A19BE}" type="presParOf" srcId="{5000ECE4-1589-4085-AB28-DAE768CE4D37}" destId="{11B7B3EA-5831-44D8-8FFC-794323BA52CA}" srcOrd="3" destOrd="0" presId="urn:microsoft.com/office/officeart/2018/2/layout/IconVerticalSolidList"/>
    <dgm:cxn modelId="{142DD2A0-E644-454A-B3EE-5ACDA85F6676}" type="presParOf" srcId="{5000ECE4-1589-4085-AB28-DAE768CE4D37}" destId="{F0CC8B73-C5F8-4CE9-A11C-B1B87841B169}" srcOrd="4" destOrd="0" presId="urn:microsoft.com/office/officeart/2018/2/layout/IconVerticalSolidList"/>
    <dgm:cxn modelId="{0201A6D0-15E6-49CA-B1B7-D41DC80A8E9D}" type="presParOf" srcId="{F0CC8B73-C5F8-4CE9-A11C-B1B87841B169}" destId="{AC39F5D9-632F-44DA-B1F6-7A318C5CE3A3}" srcOrd="0" destOrd="0" presId="urn:microsoft.com/office/officeart/2018/2/layout/IconVerticalSolidList"/>
    <dgm:cxn modelId="{6C9B7838-A51E-42CB-831A-17218FADC952}" type="presParOf" srcId="{F0CC8B73-C5F8-4CE9-A11C-B1B87841B169}" destId="{288F97DD-A1B2-4D43-899E-C838B9179589}" srcOrd="1" destOrd="0" presId="urn:microsoft.com/office/officeart/2018/2/layout/IconVerticalSolidList"/>
    <dgm:cxn modelId="{CA09F1CB-FF08-41E9-B8F2-146768D1511E}" type="presParOf" srcId="{F0CC8B73-C5F8-4CE9-A11C-B1B87841B169}" destId="{2904828A-7621-4B77-904C-7FEDB4A1AA57}" srcOrd="2" destOrd="0" presId="urn:microsoft.com/office/officeart/2018/2/layout/IconVerticalSolidList"/>
    <dgm:cxn modelId="{5AFF37EA-98E2-48EE-9981-59141247467B}" type="presParOf" srcId="{F0CC8B73-C5F8-4CE9-A11C-B1B87841B169}" destId="{036FB10C-6ECB-4290-BAFE-F5CAC99711E4}" srcOrd="3" destOrd="0" presId="urn:microsoft.com/office/officeart/2018/2/layout/IconVerticalSolidList"/>
    <dgm:cxn modelId="{BCC01D24-6C44-4373-85BD-922F9299219F}" type="presParOf" srcId="{5000ECE4-1589-4085-AB28-DAE768CE4D37}" destId="{30CB4412-11E0-48EB-A4AB-CF591359A149}" srcOrd="5" destOrd="0" presId="urn:microsoft.com/office/officeart/2018/2/layout/IconVerticalSolidList"/>
    <dgm:cxn modelId="{A5AB6747-0FD4-466F-A063-5A66D9FD5B1E}" type="presParOf" srcId="{5000ECE4-1589-4085-AB28-DAE768CE4D37}" destId="{7CCD4483-E1D2-4CE6-8AF0-254FE4008422}" srcOrd="6" destOrd="0" presId="urn:microsoft.com/office/officeart/2018/2/layout/IconVerticalSolidList"/>
    <dgm:cxn modelId="{C3F24F57-693E-403F-B50D-385A959651B9}" type="presParOf" srcId="{7CCD4483-E1D2-4CE6-8AF0-254FE4008422}" destId="{19A58BDA-7012-4268-9EA8-B7C4B76EE032}" srcOrd="0" destOrd="0" presId="urn:microsoft.com/office/officeart/2018/2/layout/IconVerticalSolidList"/>
    <dgm:cxn modelId="{6111C6B5-4703-4707-AF8B-61A572C1BEFE}" type="presParOf" srcId="{7CCD4483-E1D2-4CE6-8AF0-254FE4008422}" destId="{0C4A1E56-32DD-4B97-8C25-BC81742A4E51}" srcOrd="1" destOrd="0" presId="urn:microsoft.com/office/officeart/2018/2/layout/IconVerticalSolidList"/>
    <dgm:cxn modelId="{7FA1B229-787E-44F5-B379-FA2A4F78E71D}" type="presParOf" srcId="{7CCD4483-E1D2-4CE6-8AF0-254FE4008422}" destId="{BB10C7A7-BF01-475F-B335-D198C1C5F2C9}" srcOrd="2" destOrd="0" presId="urn:microsoft.com/office/officeart/2018/2/layout/IconVerticalSolidList"/>
    <dgm:cxn modelId="{8D73BD32-AB8F-4CD5-A29C-234C15D57154}" type="presParOf" srcId="{7CCD4483-E1D2-4CE6-8AF0-254FE4008422}" destId="{4CE766E2-4855-413F-8990-15C854A87181}" srcOrd="3" destOrd="0" presId="urn:microsoft.com/office/officeart/2018/2/layout/IconVerticalSolidList"/>
    <dgm:cxn modelId="{779761E0-8BB5-419C-BA18-ACDC3FEBCDAD}" type="presParOf" srcId="{5000ECE4-1589-4085-AB28-DAE768CE4D37}" destId="{0E7E4220-DC91-4F63-B3F2-A3494619A1A2}" srcOrd="7" destOrd="0" presId="urn:microsoft.com/office/officeart/2018/2/layout/IconVerticalSolidList"/>
    <dgm:cxn modelId="{E5878BF0-55CA-41E3-A4DF-C54CDA4C9593}" type="presParOf" srcId="{5000ECE4-1589-4085-AB28-DAE768CE4D37}" destId="{E31A19B0-DEAB-41E5-B849-7F589598CBA2}" srcOrd="8" destOrd="0" presId="urn:microsoft.com/office/officeart/2018/2/layout/IconVerticalSolidList"/>
    <dgm:cxn modelId="{8E357ADE-97B0-498B-BC66-8830517301E8}" type="presParOf" srcId="{E31A19B0-DEAB-41E5-B849-7F589598CBA2}" destId="{9CC85A87-4418-49DA-A985-073B5FD25CF2}" srcOrd="0" destOrd="0" presId="urn:microsoft.com/office/officeart/2018/2/layout/IconVerticalSolidList"/>
    <dgm:cxn modelId="{FB52B4CB-2A33-44C6-BA9C-3A5337C1F7DD}" type="presParOf" srcId="{E31A19B0-DEAB-41E5-B849-7F589598CBA2}" destId="{6B726757-8C7A-47B9-A0B8-75BC6CF90001}" srcOrd="1" destOrd="0" presId="urn:microsoft.com/office/officeart/2018/2/layout/IconVerticalSolidList"/>
    <dgm:cxn modelId="{7911B362-E231-4428-9E05-22B682B15AE2}" type="presParOf" srcId="{E31A19B0-DEAB-41E5-B849-7F589598CBA2}" destId="{76E71947-F51F-4FD8-9496-2E4C250367E9}" srcOrd="2" destOrd="0" presId="urn:microsoft.com/office/officeart/2018/2/layout/IconVerticalSolidList"/>
    <dgm:cxn modelId="{C3D1951B-4FCA-4B56-AB53-BCC207AEA26D}" type="presParOf" srcId="{E31A19B0-DEAB-41E5-B849-7F589598CBA2}" destId="{EFD5BB51-8856-4391-9DD8-32D3909EB27F}" srcOrd="3" destOrd="0" presId="urn:microsoft.com/office/officeart/2018/2/layout/IconVerticalSolidList"/>
    <dgm:cxn modelId="{8980B04C-4AA9-454E-94DA-0C2208B6E1A6}" type="presParOf" srcId="{5000ECE4-1589-4085-AB28-DAE768CE4D37}" destId="{82C2B7E1-4344-48CD-8D75-AE9AF47846A9}" srcOrd="9" destOrd="0" presId="urn:microsoft.com/office/officeart/2018/2/layout/IconVerticalSolidList"/>
    <dgm:cxn modelId="{3FE7C00F-99E7-47E5-B468-BFA90C6EEF26}" type="presParOf" srcId="{5000ECE4-1589-4085-AB28-DAE768CE4D37}" destId="{DA258B80-3B13-4BD2-95DC-13A0CDFCEEDA}" srcOrd="10" destOrd="0" presId="urn:microsoft.com/office/officeart/2018/2/layout/IconVerticalSolidList"/>
    <dgm:cxn modelId="{A7F109BB-D9AB-4224-B0AF-CB080DE149FF}" type="presParOf" srcId="{DA258B80-3B13-4BD2-95DC-13A0CDFCEEDA}" destId="{3A26C5E5-7383-46D2-A0D4-6D431F193C11}" srcOrd="0" destOrd="0" presId="urn:microsoft.com/office/officeart/2018/2/layout/IconVerticalSolidList"/>
    <dgm:cxn modelId="{F9DFC2E7-6409-435B-A303-097F14BD3244}" type="presParOf" srcId="{DA258B80-3B13-4BD2-95DC-13A0CDFCEEDA}" destId="{3F2BC5B2-4A00-445C-88F1-0FF78D173779}" srcOrd="1" destOrd="0" presId="urn:microsoft.com/office/officeart/2018/2/layout/IconVerticalSolidList"/>
    <dgm:cxn modelId="{C617870F-C84C-4838-8CCD-8C78AC4DFA4D}" type="presParOf" srcId="{DA258B80-3B13-4BD2-95DC-13A0CDFCEEDA}" destId="{0A9798A7-3D73-41AC-9834-EF4BBDCE8A44}" srcOrd="2" destOrd="0" presId="urn:microsoft.com/office/officeart/2018/2/layout/IconVerticalSolidList"/>
    <dgm:cxn modelId="{74A00FCC-5500-458F-AD07-B6314A3015DB}" type="presParOf" srcId="{DA258B80-3B13-4BD2-95DC-13A0CDFCEEDA}" destId="{E3940541-4EA5-4EB9-831E-029EB4DD1AB9}" srcOrd="3" destOrd="0" presId="urn:microsoft.com/office/officeart/2018/2/layout/IconVerticalSolidList"/>
    <dgm:cxn modelId="{663764A3-EFC4-430D-B569-24A2702874A7}" type="presParOf" srcId="{5000ECE4-1589-4085-AB28-DAE768CE4D37}" destId="{828E276E-71B9-4172-B3FE-F13BBACA8424}" srcOrd="11" destOrd="0" presId="urn:microsoft.com/office/officeart/2018/2/layout/IconVerticalSolidList"/>
    <dgm:cxn modelId="{2E8FAF71-12A4-43CF-9882-EDA256BD5AAD}" type="presParOf" srcId="{5000ECE4-1589-4085-AB28-DAE768CE4D37}" destId="{364101EE-2E7D-4BA4-A503-7663D0C84FF8}" srcOrd="12" destOrd="0" presId="urn:microsoft.com/office/officeart/2018/2/layout/IconVerticalSolidList"/>
    <dgm:cxn modelId="{D3F448AC-EAD6-4216-87B9-84B9F2E8D256}" type="presParOf" srcId="{364101EE-2E7D-4BA4-A503-7663D0C84FF8}" destId="{1C3F70DE-C325-4ED1-A92E-B418B1FB55C7}" srcOrd="0" destOrd="0" presId="urn:microsoft.com/office/officeart/2018/2/layout/IconVerticalSolidList"/>
    <dgm:cxn modelId="{535EE2CE-9216-401E-A0A4-43B4CF4EBA7E}" type="presParOf" srcId="{364101EE-2E7D-4BA4-A503-7663D0C84FF8}" destId="{39FA4E06-BEFC-48BF-9A4B-153F939DAF9F}" srcOrd="1" destOrd="0" presId="urn:microsoft.com/office/officeart/2018/2/layout/IconVerticalSolidList"/>
    <dgm:cxn modelId="{08C7CBA8-A3C4-4CFC-AA22-473B8400FDA1}" type="presParOf" srcId="{364101EE-2E7D-4BA4-A503-7663D0C84FF8}" destId="{9BEC1F0F-702F-4074-8189-F8C83D593BC0}" srcOrd="2" destOrd="0" presId="urn:microsoft.com/office/officeart/2018/2/layout/IconVerticalSolidList"/>
    <dgm:cxn modelId="{2368DE98-3B34-4662-A481-88A277D513EF}" type="presParOf" srcId="{364101EE-2E7D-4BA4-A503-7663D0C84FF8}" destId="{AE104863-C585-44D8-ABC3-0473E6DBDB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40680-4894-4871-B637-B7A83CC531EC}">
      <dsp:nvSpPr>
        <dsp:cNvPr id="0" name=""/>
        <dsp:cNvSpPr/>
      </dsp:nvSpPr>
      <dsp:spPr>
        <a:xfrm>
          <a:off x="0" y="483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183C3-9A49-4547-AA94-44C4CB744E50}">
      <dsp:nvSpPr>
        <dsp:cNvPr id="0" name=""/>
        <dsp:cNvSpPr/>
      </dsp:nvSpPr>
      <dsp:spPr>
        <a:xfrm>
          <a:off x="201262" y="150182"/>
          <a:ext cx="365930" cy="3659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78FAC-0853-4AD6-A3ED-66FEC9B0814B}">
      <dsp:nvSpPr>
        <dsp:cNvPr id="0" name=""/>
        <dsp:cNvSpPr/>
      </dsp:nvSpPr>
      <dsp:spPr>
        <a:xfrm>
          <a:off x="768454" y="483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Exposure in TY is Key</a:t>
          </a:r>
          <a:endParaRPr lang="en-US" sz="1600" kern="1200"/>
        </a:p>
      </dsp:txBody>
      <dsp:txXfrm>
        <a:off x="768454" y="483"/>
        <a:ext cx="3917845" cy="665328"/>
      </dsp:txXfrm>
    </dsp:sp>
    <dsp:sp modelId="{A5817126-806E-47A5-B871-9558E65214FB}">
      <dsp:nvSpPr>
        <dsp:cNvPr id="0" name=""/>
        <dsp:cNvSpPr/>
      </dsp:nvSpPr>
      <dsp:spPr>
        <a:xfrm>
          <a:off x="0" y="832144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5A4A9-33B8-4C56-9FE1-0043158B617C}">
      <dsp:nvSpPr>
        <dsp:cNvPr id="0" name=""/>
        <dsp:cNvSpPr/>
      </dsp:nvSpPr>
      <dsp:spPr>
        <a:xfrm>
          <a:off x="201262" y="981843"/>
          <a:ext cx="365930" cy="3659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8E269-BC4B-4AE0-A8C4-718AB66D5095}">
      <dsp:nvSpPr>
        <dsp:cNvPr id="0" name=""/>
        <dsp:cNvSpPr/>
      </dsp:nvSpPr>
      <dsp:spPr>
        <a:xfrm>
          <a:off x="768454" y="832144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TY – Work Experience, Short Courses</a:t>
          </a:r>
          <a:endParaRPr lang="en-US" sz="1600" kern="1200"/>
        </a:p>
      </dsp:txBody>
      <dsp:txXfrm>
        <a:off x="768454" y="832144"/>
        <a:ext cx="3917845" cy="665328"/>
      </dsp:txXfrm>
    </dsp:sp>
    <dsp:sp modelId="{AC39F5D9-632F-44DA-B1F6-7A318C5CE3A3}">
      <dsp:nvSpPr>
        <dsp:cNvPr id="0" name=""/>
        <dsp:cNvSpPr/>
      </dsp:nvSpPr>
      <dsp:spPr>
        <a:xfrm>
          <a:off x="0" y="1663805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F97DD-A1B2-4D43-899E-C838B9179589}">
      <dsp:nvSpPr>
        <dsp:cNvPr id="0" name=""/>
        <dsp:cNvSpPr/>
      </dsp:nvSpPr>
      <dsp:spPr>
        <a:xfrm>
          <a:off x="201262" y="1813504"/>
          <a:ext cx="365930" cy="3659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FB10C-6ECB-4290-BAFE-F5CAC99711E4}">
      <dsp:nvSpPr>
        <dsp:cNvPr id="0" name=""/>
        <dsp:cNvSpPr/>
      </dsp:nvSpPr>
      <dsp:spPr>
        <a:xfrm>
          <a:off x="768454" y="1663805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Explore as many different areas as possible</a:t>
          </a:r>
          <a:endParaRPr lang="en-US" sz="1600" kern="1200"/>
        </a:p>
      </dsp:txBody>
      <dsp:txXfrm>
        <a:off x="768454" y="1663805"/>
        <a:ext cx="3917845" cy="665328"/>
      </dsp:txXfrm>
    </dsp:sp>
    <dsp:sp modelId="{19A58BDA-7012-4268-9EA8-B7C4B76EE032}">
      <dsp:nvSpPr>
        <dsp:cNvPr id="0" name=""/>
        <dsp:cNvSpPr/>
      </dsp:nvSpPr>
      <dsp:spPr>
        <a:xfrm>
          <a:off x="0" y="2495467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A1E56-32DD-4B97-8C25-BC81742A4E51}">
      <dsp:nvSpPr>
        <dsp:cNvPr id="0" name=""/>
        <dsp:cNvSpPr/>
      </dsp:nvSpPr>
      <dsp:spPr>
        <a:xfrm>
          <a:off x="201262" y="2645166"/>
          <a:ext cx="365930" cy="3659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766E2-4855-413F-8990-15C854A87181}">
      <dsp:nvSpPr>
        <dsp:cNvPr id="0" name=""/>
        <dsp:cNvSpPr/>
      </dsp:nvSpPr>
      <dsp:spPr>
        <a:xfrm>
          <a:off x="768454" y="2495467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Work experience in a parent's office should be the last option.</a:t>
          </a:r>
          <a:endParaRPr lang="en-US" sz="1600" kern="1200" dirty="0"/>
        </a:p>
      </dsp:txBody>
      <dsp:txXfrm>
        <a:off x="768454" y="2495467"/>
        <a:ext cx="3917845" cy="665328"/>
      </dsp:txXfrm>
    </dsp:sp>
    <dsp:sp modelId="{9CC85A87-4418-49DA-A985-073B5FD25CF2}">
      <dsp:nvSpPr>
        <dsp:cNvPr id="0" name=""/>
        <dsp:cNvSpPr/>
      </dsp:nvSpPr>
      <dsp:spPr>
        <a:xfrm>
          <a:off x="0" y="3327128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26757-8C7A-47B9-A0B8-75BC6CF90001}">
      <dsp:nvSpPr>
        <dsp:cNvPr id="0" name=""/>
        <dsp:cNvSpPr/>
      </dsp:nvSpPr>
      <dsp:spPr>
        <a:xfrm>
          <a:off x="201262" y="3476827"/>
          <a:ext cx="365930" cy="3659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5BB51-8856-4391-9DD8-32D3909EB27F}">
      <dsp:nvSpPr>
        <dsp:cNvPr id="0" name=""/>
        <dsp:cNvSpPr/>
      </dsp:nvSpPr>
      <dsp:spPr>
        <a:xfrm>
          <a:off x="768454" y="3327128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Push them outside their comfort zone.</a:t>
          </a:r>
          <a:endParaRPr lang="en-US" sz="1600" kern="1200"/>
        </a:p>
      </dsp:txBody>
      <dsp:txXfrm>
        <a:off x="768454" y="3327128"/>
        <a:ext cx="3917845" cy="665328"/>
      </dsp:txXfrm>
    </dsp:sp>
    <dsp:sp modelId="{3A26C5E5-7383-46D2-A0D4-6D431F193C11}">
      <dsp:nvSpPr>
        <dsp:cNvPr id="0" name=""/>
        <dsp:cNvSpPr/>
      </dsp:nvSpPr>
      <dsp:spPr>
        <a:xfrm>
          <a:off x="0" y="4158789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BC5B2-4A00-445C-88F1-0FF78D173779}">
      <dsp:nvSpPr>
        <dsp:cNvPr id="0" name=""/>
        <dsp:cNvSpPr/>
      </dsp:nvSpPr>
      <dsp:spPr>
        <a:xfrm>
          <a:off x="201262" y="4308488"/>
          <a:ext cx="365930" cy="3659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40541-4EA5-4EB9-831E-029EB4DD1AB9}">
      <dsp:nvSpPr>
        <dsp:cNvPr id="0" name=""/>
        <dsp:cNvSpPr/>
      </dsp:nvSpPr>
      <dsp:spPr>
        <a:xfrm>
          <a:off x="768454" y="4158789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 dirty="0"/>
            <a:t>Look at college websites for TY programs </a:t>
          </a:r>
          <a:endParaRPr lang="en-US" sz="1600" kern="1200" dirty="0"/>
        </a:p>
      </dsp:txBody>
      <dsp:txXfrm>
        <a:off x="768454" y="4158789"/>
        <a:ext cx="3917845" cy="665328"/>
      </dsp:txXfrm>
    </dsp:sp>
    <dsp:sp modelId="{1C3F70DE-C325-4ED1-A92E-B418B1FB55C7}">
      <dsp:nvSpPr>
        <dsp:cNvPr id="0" name=""/>
        <dsp:cNvSpPr/>
      </dsp:nvSpPr>
      <dsp:spPr>
        <a:xfrm>
          <a:off x="0" y="4990450"/>
          <a:ext cx="46863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A4E06-BEFC-48BF-9A4B-153F939DAF9F}">
      <dsp:nvSpPr>
        <dsp:cNvPr id="0" name=""/>
        <dsp:cNvSpPr/>
      </dsp:nvSpPr>
      <dsp:spPr>
        <a:xfrm>
          <a:off x="201262" y="5140149"/>
          <a:ext cx="365930" cy="36593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04863-C585-44D8-ABC3-0473E6DBDB03}">
      <dsp:nvSpPr>
        <dsp:cNvPr id="0" name=""/>
        <dsp:cNvSpPr/>
      </dsp:nvSpPr>
      <dsp:spPr>
        <a:xfrm>
          <a:off x="768454" y="4990450"/>
          <a:ext cx="39178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/>
            <a:t>Choose subjects you enjoy }}</a:t>
          </a:r>
          <a:endParaRPr lang="en-US" sz="1600" kern="1200"/>
        </a:p>
      </dsp:txBody>
      <dsp:txXfrm>
        <a:off x="768454" y="4990450"/>
        <a:ext cx="3917845" cy="665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96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7" y="0"/>
            <a:ext cx="303696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573"/>
            <a:ext cx="303696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7" y="8829573"/>
            <a:ext cx="303696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E410FB6-481B-45A7-91E3-134AC15239A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093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052A972-0AB8-4546-BE84-001C349C426E}" type="datetimeFigureOut">
              <a:rPr lang="en-IE"/>
              <a:pPr>
                <a:defRPr/>
              </a:pPr>
              <a:t>25/12/2024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29D6FA1-80DB-4B22-996B-CD44AE986F6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0936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21A531-F2B0-43A5-843F-6EB46BB30953}" type="slidenum">
              <a:rPr lang="en-IE" smtClean="0">
                <a:latin typeface="Arial" pitchFamily="34" charset="0"/>
                <a:ea typeface="ＭＳ Ｐゴシック" pitchFamily="-84" charset="-128"/>
              </a:rPr>
              <a:pPr/>
              <a:t>2</a:t>
            </a:fld>
            <a:endParaRPr lang="en-IE">
              <a:latin typeface="Arial" pitchFamily="34" charset="0"/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141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D6FA1-80DB-4B22-996B-CD44AE986F6F}" type="slidenum">
              <a:rPr lang="en-IE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3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D6FA1-80DB-4B22-996B-CD44AE986F6F}" type="slidenum">
              <a:rPr lang="en-IE" smtClean="0"/>
              <a:pPr>
                <a:defRPr/>
              </a:pPr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61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D81D8-559F-4AD8-836B-09A24CB55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70DCE-7E4C-4C4F-98F2-41FEE539A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5DE8-0EEA-4242-82D1-1A75337CB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26225-E7B3-4E88-9484-733AD850A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943B-4975-4AAC-9B59-4429EDE52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5FF4E-B9B0-4B13-A590-BC64D7B37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5CE9D-9D0A-4A00-8CA3-B99E83AA0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DE8B0-99DB-40C2-9517-293971B03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7757D-1B77-430E-91DB-D4C328F3F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15A77-5B0A-436E-A36A-3ACC9CD9B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D022F-1D53-46DC-8439-FFA5B676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404F96B-D49E-4E6E-98C5-3AF92B2ED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oftwaretointernet.blogspot.com/2017/03/tax-analysis-conversion-organization.html?spref=pi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lifax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eersportal.ie/" TargetMode="External"/><Relationship Id="rId2" Type="http://schemas.openxmlformats.org/officeDocument/2006/relationships/hyperlink" Target="http://www.qualifax.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sscollege.ie/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://www.ahead.i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study.com/" TargetMode="External"/><Relationship Id="rId5" Type="http://schemas.openxmlformats.org/officeDocument/2006/relationships/hyperlink" Target="http://www.eunicas.ie/" TargetMode="External"/><Relationship Id="rId4" Type="http://schemas.openxmlformats.org/officeDocument/2006/relationships/hyperlink" Target="http://www.studentfinance.ie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natashadrewcareerguidance@gmail.co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5" name="Rectangle 207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6979" y="1012536"/>
            <a:ext cx="3459975" cy="3163224"/>
          </a:xfrm>
        </p:spPr>
        <p:txBody>
          <a:bodyPr anchor="t">
            <a:noAutofit/>
          </a:bodyPr>
          <a:lstStyle/>
          <a:p>
            <a:pPr algn="l">
              <a:lnSpc>
                <a:spcPct val="90000"/>
              </a:lnSpc>
            </a:pPr>
            <a:br>
              <a:rPr lang="en-IE" sz="1800" dirty="0"/>
            </a:br>
            <a:br>
              <a:rPr lang="en-IE" sz="1800" b="1" dirty="0">
                <a:ea typeface="ＭＳ Ｐゴシック" pitchFamily="-84" charset="-128"/>
              </a:rPr>
            </a:br>
            <a:br>
              <a:rPr lang="en-IE" sz="1800" b="1" dirty="0">
                <a:ea typeface="ＭＳ Ｐゴシック" pitchFamily="-84" charset="-128"/>
              </a:rPr>
            </a:br>
            <a:r>
              <a:rPr lang="en-IE" sz="1800" b="1" dirty="0">
                <a:ea typeface="ＭＳ Ｐゴシック" pitchFamily="-84" charset="-128"/>
              </a:rPr>
              <a:t>Senior Cycle Subject Choice</a:t>
            </a:r>
            <a:br>
              <a:rPr lang="en-IE" sz="1800" dirty="0">
                <a:ea typeface="ＭＳ Ｐゴシック" pitchFamily="-84" charset="-128"/>
              </a:rPr>
            </a:br>
            <a:r>
              <a:rPr lang="en-IE" sz="1800" dirty="0">
                <a:ea typeface="ＭＳ Ｐゴシック" pitchFamily="-84" charset="-128"/>
              </a:rPr>
              <a:t>Ms. Natasha Drew</a:t>
            </a:r>
            <a:br>
              <a:rPr lang="en-IE" sz="1800" dirty="0">
                <a:ea typeface="ＭＳ Ｐゴシック" pitchFamily="-84" charset="-128"/>
              </a:rPr>
            </a:br>
            <a:r>
              <a:rPr lang="en-IE" sz="1800" dirty="0">
                <a:ea typeface="ＭＳ Ｐゴシック" pitchFamily="-84" charset="-128"/>
              </a:rPr>
              <a:t>Head of Guidance &amp; Counselling</a:t>
            </a:r>
            <a:br>
              <a:rPr lang="en-IE" sz="1800" dirty="0">
                <a:ea typeface="ＭＳ Ｐゴシック" pitchFamily="-84" charset="-128"/>
              </a:rPr>
            </a:br>
            <a:br>
              <a:rPr lang="en-IE" sz="1800" dirty="0">
                <a:ea typeface="ＭＳ Ｐゴシック" pitchFamily="-84" charset="-128"/>
              </a:rPr>
            </a:br>
            <a:br>
              <a:rPr lang="en-IE" sz="1800" dirty="0">
                <a:ea typeface="ＭＳ Ｐゴシック" pitchFamily="-84" charset="-128"/>
              </a:rPr>
            </a:br>
            <a:br>
              <a:rPr lang="en-IE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				</a:t>
            </a:r>
            <a:r>
              <a:rPr lang="en-IE" sz="1800" dirty="0">
                <a:ea typeface="ＭＳ Ｐゴシック" pitchFamily="-84" charset="-128"/>
              </a:rPr>
              <a:t>May 2024</a:t>
            </a:r>
            <a:endParaRPr lang="en-US" sz="1800" dirty="0">
              <a:ea typeface="ＭＳ Ｐゴシック" pitchFamily="-84" charset="-128"/>
            </a:endParaRPr>
          </a:p>
        </p:txBody>
      </p:sp>
      <p:sp>
        <p:nvSpPr>
          <p:cNvPr id="2077" name="Rectangle 207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3"/>
            <a:ext cx="3051498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3"/>
            <a:ext cx="2708597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1" name="Rectangle 208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1305" y="401193"/>
            <a:ext cx="3853890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EB4904B-8009-9E9B-457A-8D160EC17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8356" b="-3"/>
          <a:stretch/>
        </p:blipFill>
        <p:spPr>
          <a:xfrm>
            <a:off x="4572000" y="1012536"/>
            <a:ext cx="3567121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ysics - Wikipedia">
            <a:extLst>
              <a:ext uri="{FF2B5EF4-FFF2-40B4-BE49-F238E27FC236}">
                <a16:creationId xmlns:a16="http://schemas.microsoft.com/office/drawing/2014/main" id="{E3DF92F4-276F-4C2F-85FF-875274844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7404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E21A0-C016-42E2-881A-10A11E7A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09" y="79837"/>
            <a:ext cx="5168389" cy="633291"/>
          </a:xfrm>
        </p:spPr>
        <p:txBody>
          <a:bodyPr>
            <a:normAutofit/>
          </a:bodyPr>
          <a:lstStyle/>
          <a:p>
            <a:r>
              <a:rPr lang="en-IE" sz="3100" dirty="0"/>
              <a:t>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BE245-2739-40A3-B7BC-5FED377F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3" y="175471"/>
            <a:ext cx="5867400" cy="6009478"/>
          </a:xfrm>
        </p:spPr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buNone/>
            </a:pPr>
            <a:endParaRPr lang="en-IE" sz="1600" b="1" dirty="0">
              <a:ea typeface="ＭＳ Ｐゴシック" pitchFamily="-84" charset="-128"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en-IE" sz="1600" b="1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600" b="1" dirty="0">
                <a:ea typeface="ＭＳ Ｐゴシック" pitchFamily="-84" charset="-128"/>
              </a:rPr>
              <a:t>Physics is the study of the laws and forces governing natural phenomena including heat, light, electricity and magnetism. </a:t>
            </a:r>
          </a:p>
          <a:p>
            <a:pPr marL="0" indent="0">
              <a:lnSpc>
                <a:spcPct val="90000"/>
              </a:lnSpc>
              <a:buNone/>
            </a:pPr>
            <a:endParaRPr lang="en-IE" sz="1600" b="1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600" b="1" dirty="0">
                <a:ea typeface="ＭＳ Ｐゴシック" pitchFamily="-84" charset="-128"/>
              </a:rPr>
              <a:t>Topics include: light, sounds, mechanics, electricity, atomic physics, nuclear physics and 23 mandatory experiments.</a:t>
            </a:r>
          </a:p>
          <a:p>
            <a:pPr>
              <a:lnSpc>
                <a:spcPct val="90000"/>
              </a:lnSpc>
            </a:pPr>
            <a:endParaRPr lang="en-IE" sz="1600" b="1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600" b="1" dirty="0">
                <a:ea typeface="ＭＳ Ｐゴシック" pitchFamily="-84" charset="-128"/>
              </a:rPr>
              <a:t>Suit higher level maths students </a:t>
            </a:r>
          </a:p>
          <a:p>
            <a:pPr>
              <a:lnSpc>
                <a:spcPct val="90000"/>
              </a:lnSpc>
            </a:pPr>
            <a:endParaRPr lang="en-US" sz="18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isposition to learn material off by heart </a:t>
            </a:r>
          </a:p>
          <a:p>
            <a:pPr marL="0" indent="0" algn="l" fontAlgn="base">
              <a:buNone/>
            </a:pPr>
            <a:endParaRPr lang="en-IE" sz="1600" b="1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600" b="1" dirty="0">
                <a:ea typeface="ＭＳ Ｐゴシック" pitchFamily="-84" charset="-128"/>
              </a:rPr>
              <a:t>Competence in language use is crucial. (Understand what is being specifically asked for in the question)</a:t>
            </a:r>
          </a:p>
          <a:p>
            <a:pPr>
              <a:lnSpc>
                <a:spcPct val="90000"/>
              </a:lnSpc>
            </a:pPr>
            <a:endParaRPr lang="en-IE" sz="1600" b="1" dirty="0">
              <a:ea typeface="ＭＳ Ｐゴシック" pitchFamily="-84" charset="-128"/>
            </a:endParaRPr>
          </a:p>
          <a:p>
            <a:pPr marL="114300" indent="0">
              <a:buNone/>
            </a:pPr>
            <a:r>
              <a:rPr lang="en-US" sz="1600" b="1">
                <a:latin typeface="Aptos" panose="020B0004020202020204" pitchFamily="34" charset="0"/>
              </a:rPr>
              <a:t>EXAM 2025</a:t>
            </a:r>
            <a:endParaRPr lang="en-US" sz="1600" b="1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US" sz="1600" b="1" i="0" dirty="0">
              <a:effectLst/>
              <a:latin typeface="Aptos" panose="020B00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1600" b="1" i="0" dirty="0">
                <a:effectLst/>
                <a:latin typeface="Aptos" panose="020B0004020202020204" pitchFamily="34" charset="0"/>
              </a:rPr>
              <a:t>Assessment : Exam 60</a:t>
            </a:r>
            <a:endParaRPr lang="en-US" sz="1400" b="1" i="0" dirty="0"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1600" b="1" i="0" dirty="0">
                <a:effectLst/>
                <a:latin typeface="Aptos" panose="020B0004020202020204" pitchFamily="34" charset="0"/>
              </a:rPr>
              <a:t>Additional Assessment Component (ACC)  40%</a:t>
            </a:r>
            <a:endParaRPr lang="en-IE" sz="1600" b="1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600" b="1" dirty="0">
                <a:ea typeface="ＭＳ Ｐゴシック" pitchFamily="-84" charset="-128"/>
              </a:rPr>
              <a:t>At Third Level: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IE" sz="1600" b="1" dirty="0">
                <a:ea typeface="ＭＳ Ｐゴシック" pitchFamily="-84" charset="-128"/>
              </a:rPr>
              <a:t>H3 Theoretical Physics (TCD)</a:t>
            </a:r>
            <a:endParaRPr lang="en-IE" sz="1600" b="1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42340" y="713128"/>
            <a:ext cx="801649" cy="2126625"/>
            <a:chOff x="10918968" y="713127"/>
            <a:chExt cx="1273032" cy="253283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8511" y="685800"/>
            <a:ext cx="4472089" cy="58674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i="0" u="sng" kern="1200" dirty="0">
                <a:effectLst/>
                <a:latin typeface="Hea"/>
                <a:ea typeface="+mn-ea"/>
                <a:cs typeface="+mn-cs"/>
              </a:rPr>
              <a:t>BUSINESS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b="1" i="0" kern="1200" dirty="0">
                <a:effectLst/>
                <a:ea typeface="+mn-ea"/>
                <a:cs typeface="+mn-cs"/>
              </a:rPr>
              <a:t>What is studied: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kern="1200" dirty="0"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b="1" i="0" kern="1200" dirty="0">
                <a:effectLst/>
                <a:ea typeface="+mn-ea"/>
                <a:cs typeface="+mn-cs"/>
              </a:rPr>
              <a:t>People in Business </a:t>
            </a:r>
            <a:r>
              <a:rPr lang="en-US" sz="1600" b="0" i="0" kern="1200" dirty="0">
                <a:effectLst/>
                <a:ea typeface="+mn-ea"/>
                <a:cs typeface="+mn-cs"/>
              </a:rPr>
              <a:t>– all about the different stakeholders in business: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ea typeface="+mn-ea"/>
                <a:cs typeface="+mn-cs"/>
              </a:rPr>
              <a:t>Investor, manager, employee, consumer, </a:t>
            </a:r>
            <a:r>
              <a:rPr lang="en-US" sz="1600" kern="1200" dirty="0">
                <a:ea typeface="+mn-ea"/>
                <a:cs typeface="+mn-cs"/>
              </a:rPr>
              <a:t>    </a:t>
            </a:r>
            <a:r>
              <a:rPr lang="en-US" sz="1600" b="0" i="0" kern="1200" dirty="0">
                <a:effectLst/>
                <a:ea typeface="+mn-ea"/>
                <a:cs typeface="+mn-cs"/>
              </a:rPr>
              <a:t>supplier. 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i="0" kern="1200" dirty="0">
                <a:effectLst/>
                <a:ea typeface="+mn-ea"/>
                <a:cs typeface="+mn-cs"/>
              </a:rPr>
              <a:t>How their relationships can be dynamic.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0" i="0" kern="1200" dirty="0">
              <a:effectLst/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b="1" i="0" kern="1200" dirty="0">
                <a:effectLst/>
                <a:ea typeface="+mn-ea"/>
                <a:cs typeface="+mn-cs"/>
              </a:rPr>
              <a:t>Enterprise</a:t>
            </a:r>
            <a:r>
              <a:rPr lang="en-US" sz="1600" b="0" i="0" kern="1200" dirty="0">
                <a:effectLst/>
                <a:ea typeface="+mn-ea"/>
                <a:cs typeface="+mn-cs"/>
              </a:rPr>
              <a:t> – how does it happen, why is it so important to society, profiles of entrepreneurs.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b="0" i="0" kern="1200" dirty="0">
                <a:effectLst/>
                <a:ea typeface="+mn-ea"/>
                <a:cs typeface="+mn-cs"/>
              </a:rPr>
              <a:t> 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600" b="1" i="0" kern="1200" dirty="0">
                <a:effectLst/>
                <a:ea typeface="+mn-ea"/>
                <a:cs typeface="+mn-cs"/>
              </a:rPr>
              <a:t>Business Environment </a:t>
            </a:r>
            <a:r>
              <a:rPr lang="en-US" sz="1600" b="0" i="0" kern="1200" dirty="0">
                <a:effectLst/>
                <a:ea typeface="+mn-ea"/>
                <a:cs typeface="+mn-cs"/>
              </a:rPr>
              <a:t>–  Irish Economy and Global Economy.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kern="1200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600" kern="12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Main emphasis in TY - Starting Your Own Business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kern="1200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100" i="1" kern="1200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6150" name="Picture 6" descr="20 Ways To Build A Strong Business Network - Without Leaving Your Desk">
            <a:extLst>
              <a:ext uri="{FF2B5EF4-FFF2-40B4-BE49-F238E27FC236}">
                <a16:creationId xmlns:a16="http://schemas.microsoft.com/office/drawing/2014/main" id="{0C0E55BE-9059-484E-9EEE-DC7265BC0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r="34232" b="-1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Footer Placeholder 3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en-GB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3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304DFA8-2F96-40F4-A65F-D7CCEFD4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868" y="803325"/>
            <a:ext cx="394478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ea typeface="ＭＳ Ｐゴシック"/>
                <a:cs typeface="Calibri Light"/>
              </a:rPr>
              <a:t>Economics </a:t>
            </a:r>
            <a:br>
              <a:rPr lang="en-US" b="1" dirty="0">
                <a:solidFill>
                  <a:schemeClr val="tx1"/>
                </a:solidFill>
                <a:ea typeface="ＭＳ Ｐゴシック"/>
                <a:cs typeface="Calibri Light"/>
              </a:rPr>
            </a:br>
            <a:endParaRPr lang="en-US" b="1" dirty="0">
              <a:solidFill>
                <a:schemeClr val="tx1"/>
              </a:solidFill>
              <a:ea typeface="ＭＳ Ｐゴシック"/>
              <a:cs typeface="Calibri Light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0" name="Picture 2" descr="How does the economy work? The basics of economics - FutureLearn">
            <a:extLst>
              <a:ext uri="{FF2B5EF4-FFF2-40B4-BE49-F238E27FC236}">
                <a16:creationId xmlns:a16="http://schemas.microsoft.com/office/drawing/2014/main" id="{5B126C95-31E6-4030-BA0F-4DCA1ED55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9" r="25601" b="2"/>
          <a:stretch/>
        </p:blipFill>
        <p:spPr bwMode="auto"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71A1C-A584-470E-8A4F-956624ACC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868" y="1676400"/>
            <a:ext cx="3944786" cy="4876800"/>
          </a:xfrm>
        </p:spPr>
        <p:txBody>
          <a:bodyPr vert="horz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endParaRPr lang="en-US" sz="1100" dirty="0">
              <a:ea typeface="+mn-lt"/>
              <a:cs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ea typeface="+mn-lt"/>
                <a:cs typeface="+mn-lt"/>
              </a:rPr>
              <a:t>Economics is the social science that studies the production, distribution, and consumption of goods and services. </a:t>
            </a:r>
            <a:endParaRPr lang="en-US" sz="14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4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cs typeface="Calibri"/>
              </a:rPr>
              <a:t>The New Course introduces to students: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cs typeface="Calibri"/>
              </a:rPr>
              <a:t>How economic decisions made?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cs typeface="Calibri"/>
              </a:rPr>
              <a:t>Market Structures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cs typeface="Calibri"/>
              </a:rPr>
              <a:t>Economic Variables and their impact on society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cs typeface="Calibri"/>
              </a:rPr>
              <a:t>The Global Economy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ea typeface="ＭＳ Ｐゴシック"/>
                <a:cs typeface="Calibri"/>
              </a:rPr>
              <a:t>There is a new 20% research project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b="1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4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cs typeface="Calibri"/>
              </a:rPr>
              <a:t>Comfortable in basic Math’s.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022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50B703C-712E-BDC6-8A23-FA86B9928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900" r="26481" b="-2"/>
          <a:stretch/>
        </p:blipFill>
        <p:spPr>
          <a:xfrm>
            <a:off x="4682692" y="473936"/>
            <a:ext cx="3680493" cy="39447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53BEF-D131-4B61-B4F8-9DD85734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9" y="304800"/>
            <a:ext cx="3602727" cy="16333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cs typeface="Calibri Light"/>
              </a:rPr>
              <a:t>Accounting 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CA5C5-F346-44AF-92F4-200F65FD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" y="2057400"/>
            <a:ext cx="9079227" cy="3900620"/>
          </a:xfrm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ea typeface="ＭＳ Ｐゴシック"/>
                <a:cs typeface="Calibri"/>
              </a:rPr>
              <a:t>Recording, Presenting &amp; </a:t>
            </a:r>
            <a:r>
              <a:rPr lang="en-US" sz="2000" b="1" dirty="0" err="1">
                <a:solidFill>
                  <a:srgbClr val="000000"/>
                </a:solidFill>
                <a:ea typeface="ＭＳ Ｐゴシック"/>
                <a:cs typeface="Calibri"/>
              </a:rPr>
              <a:t>Analysing</a:t>
            </a:r>
            <a:endParaRPr lang="en-US" sz="2000" b="1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ea typeface="ＭＳ Ｐゴシック"/>
                <a:cs typeface="Calibri"/>
              </a:rPr>
              <a:t>Financial Information.</a:t>
            </a:r>
            <a:endParaRPr lang="en-US" sz="2000" b="1" dirty="0"/>
          </a:p>
          <a:p>
            <a:endParaRPr lang="en-US" sz="15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ea typeface="ＭＳ Ｐゴシック"/>
              <a:cs typeface="Calibri"/>
            </a:endParaRPr>
          </a:p>
          <a:p>
            <a:endParaRPr lang="en-US" sz="1500" dirty="0">
              <a:solidFill>
                <a:srgbClr val="000000"/>
              </a:solidFill>
              <a:ea typeface="ＭＳ Ｐゴシック"/>
              <a:cs typeface="Calibri"/>
            </a:endParaRPr>
          </a:p>
          <a:p>
            <a:r>
              <a:rPr lang="en-US" sz="1500" dirty="0">
                <a:solidFill>
                  <a:srgbClr val="000000"/>
                </a:solidFill>
                <a:ea typeface="ＭＳ Ｐゴシック"/>
                <a:cs typeface="Calibri"/>
              </a:rPr>
              <a:t>Double Entry   /  Final Accounts</a:t>
            </a:r>
          </a:p>
          <a:p>
            <a:r>
              <a:rPr lang="en-US" sz="1500" dirty="0">
                <a:solidFill>
                  <a:srgbClr val="000000"/>
                </a:solidFill>
                <a:ea typeface="ＭＳ Ｐゴシック"/>
                <a:cs typeface="Calibri"/>
              </a:rPr>
              <a:t>Ratio Analysis   /   Management Accounting</a:t>
            </a:r>
          </a:p>
          <a:p>
            <a:endParaRPr lang="en-US" sz="1500" dirty="0">
              <a:solidFill>
                <a:srgbClr val="000000"/>
              </a:solidFill>
              <a:ea typeface="ＭＳ Ｐゴシック"/>
              <a:cs typeface="Calibri"/>
            </a:endParaRPr>
          </a:p>
          <a:p>
            <a:endParaRPr lang="en-US" sz="1500" dirty="0">
              <a:solidFill>
                <a:srgbClr val="000000"/>
              </a:solidFill>
              <a:ea typeface="ＭＳ Ｐゴシック"/>
              <a:cs typeface="Calibri"/>
            </a:endParaRP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ea typeface="ＭＳ Ｐゴシック"/>
                <a:cs typeface="Calibri"/>
              </a:rPr>
              <a:t>This subject suits students who are </a:t>
            </a:r>
            <a:r>
              <a:rPr lang="en-US" sz="1500" dirty="0" err="1">
                <a:solidFill>
                  <a:srgbClr val="000000"/>
                </a:solidFill>
                <a:ea typeface="ＭＳ Ｐゴシック"/>
                <a:cs typeface="Calibri"/>
              </a:rPr>
              <a:t>organised</a:t>
            </a:r>
            <a:r>
              <a:rPr lang="en-US" sz="1500" dirty="0">
                <a:solidFill>
                  <a:srgbClr val="000000"/>
                </a:solidFill>
                <a:ea typeface="ＭＳ Ｐゴシック"/>
                <a:cs typeface="Calibri"/>
              </a:rPr>
              <a:t> and are competent in numeracy, they usually do quite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1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39271" y="16727"/>
            <a:ext cx="3733482" cy="1454051"/>
          </a:xfrm>
        </p:spPr>
        <p:txBody>
          <a:bodyPr>
            <a:normAutofit/>
          </a:bodyPr>
          <a:lstStyle/>
          <a:p>
            <a:r>
              <a:rPr lang="en-IE" sz="4100" dirty="0">
                <a:solidFill>
                  <a:srgbClr val="000000"/>
                </a:solidFill>
                <a:ea typeface="ＭＳ Ｐゴシック" pitchFamily="-84" charset="-128"/>
              </a:rPr>
              <a:t>Applied Maths</a:t>
            </a:r>
          </a:p>
        </p:txBody>
      </p:sp>
      <p:sp>
        <p:nvSpPr>
          <p:cNvPr id="7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2011" y="2226788"/>
            <a:ext cx="2746374" cy="242462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881" y="936703"/>
            <a:ext cx="4657205" cy="5464097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2500" u="sng" dirty="0">
                <a:solidFill>
                  <a:srgbClr val="000000"/>
                </a:solidFill>
              </a:rPr>
              <a:t>Applied Mathematics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25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IE" sz="2500" dirty="0">
                <a:solidFill>
                  <a:srgbClr val="000000"/>
                </a:solidFill>
              </a:rPr>
              <a:t>Analysing problems and applying relevant theoretical principles to problems.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25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25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500" dirty="0">
                <a:ea typeface="ＭＳ Ｐゴシック"/>
              </a:rPr>
              <a:t>New Project Requirement: 20% of the final mark and will not be started until 6th Year.</a:t>
            </a:r>
            <a:endParaRPr lang="en-US" sz="25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5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25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IE" sz="2500" dirty="0">
              <a:solidFill>
                <a:srgbClr val="000000"/>
              </a:solidFill>
              <a:ea typeface="ＭＳ Ｐゴシック"/>
            </a:endParaRPr>
          </a:p>
          <a:p>
            <a:pPr>
              <a:lnSpc>
                <a:spcPct val="90000"/>
              </a:lnSpc>
              <a:defRPr/>
            </a:pPr>
            <a:r>
              <a:rPr lang="en-IE" sz="2500" dirty="0">
                <a:solidFill>
                  <a:srgbClr val="000000"/>
                </a:solidFill>
              </a:rPr>
              <a:t>At Third Level: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en-US" sz="2500" dirty="0">
              <a:solidFill>
                <a:srgbClr val="000000"/>
              </a:solidFill>
              <a:ea typeface="ＭＳ Ｐゴシック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sz="2500" dirty="0">
                <a:solidFill>
                  <a:srgbClr val="000000"/>
                </a:solidFill>
              </a:rPr>
              <a:t>It is worth noting that TCD accepts Applied Math's as a Science subject for Science and Pharmacy faculty. 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100" dirty="0">
                <a:solidFill>
                  <a:srgbClr val="000000"/>
                </a:solidFill>
              </a:rPr>
              <a:t>							 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6" name="Rectangle 19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Freeform: Shape 19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52775" y="609597"/>
            <a:ext cx="7044316" cy="13308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b="1" u="sng">
                <a:ea typeface="ＭＳ Ｐゴシック"/>
              </a:rPr>
              <a:t>Home Economics</a:t>
            </a:r>
            <a:br>
              <a:rPr lang="en-IE" b="1" u="sng"/>
            </a:br>
            <a:endParaRPr lang="en-IE" b="1">
              <a:ea typeface="ＭＳ Ｐゴシック" pitchFamily="-8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56" y="1603631"/>
            <a:ext cx="4360419" cy="52559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IE" sz="1300" dirty="0">
                <a:ea typeface="ＭＳ Ｐゴシック"/>
              </a:rPr>
              <a:t>A student must study 3 core elements:</a:t>
            </a:r>
          </a:p>
          <a:p>
            <a:pPr>
              <a:lnSpc>
                <a:spcPct val="90000"/>
              </a:lnSpc>
              <a:defRPr/>
            </a:pPr>
            <a:endParaRPr lang="en-IE" sz="13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300" dirty="0">
                <a:ea typeface="ＭＳ Ｐゴシック"/>
              </a:rPr>
              <a:t>	1) Food Studies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300" dirty="0">
                <a:ea typeface="ＭＳ Ｐゴシック"/>
              </a:rPr>
              <a:t>	2) Resource &amp; Consumer Management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300" dirty="0">
                <a:ea typeface="ＭＳ Ｐゴシック"/>
              </a:rPr>
              <a:t>	3) Social Studies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300" dirty="0">
                <a:ea typeface="ＭＳ Ｐゴシック"/>
              </a:rPr>
              <a:t>One further elective to be chosen:</a:t>
            </a:r>
            <a:endParaRPr lang="en-IE" sz="13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>
              <a:ea typeface="ＭＳ Ｐゴシック"/>
            </a:endParaRPr>
          </a:p>
          <a:p>
            <a:pPr lvl="1">
              <a:lnSpc>
                <a:spcPct val="90000"/>
              </a:lnSpc>
              <a:buFont typeface="Arial"/>
              <a:buChar char="–"/>
              <a:defRPr/>
            </a:pPr>
            <a:r>
              <a:rPr lang="en-IE" sz="900" dirty="0">
                <a:ea typeface="ＭＳ Ｐゴシック"/>
              </a:rPr>
              <a:t> Home Design and Management  </a:t>
            </a:r>
            <a:endParaRPr lang="en-IE" sz="900" dirty="0">
              <a:ea typeface="ＭＳ Ｐゴシック"/>
              <a:cs typeface="Arial"/>
            </a:endParaRP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IE" sz="1300" dirty="0"/>
          </a:p>
          <a:p>
            <a:pPr lvl="1">
              <a:lnSpc>
                <a:spcPct val="90000"/>
              </a:lnSpc>
              <a:buFont typeface="Arial"/>
              <a:buChar char="–"/>
              <a:defRPr/>
            </a:pPr>
            <a:r>
              <a:rPr lang="en-IE" sz="900" dirty="0">
                <a:ea typeface="ＭＳ Ｐゴシック"/>
              </a:rPr>
              <a:t>Textiles, Fashion and Design </a:t>
            </a:r>
            <a:endParaRPr lang="en-IE" sz="900" dirty="0">
              <a:ea typeface="ＭＳ Ｐゴシック"/>
              <a:cs typeface="Arial"/>
            </a:endParaRP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endParaRPr lang="en-IE" sz="1300" dirty="0"/>
          </a:p>
          <a:p>
            <a:pPr lvl="1">
              <a:lnSpc>
                <a:spcPct val="90000"/>
              </a:lnSpc>
              <a:buFont typeface="Arial"/>
              <a:buChar char="–"/>
              <a:defRPr/>
            </a:pPr>
            <a:r>
              <a:rPr lang="en-IE" sz="900" dirty="0">
                <a:ea typeface="ＭＳ Ｐゴシック"/>
              </a:rPr>
              <a:t>Social Studies.</a:t>
            </a:r>
            <a:endParaRPr lang="en-IE" sz="900" dirty="0">
              <a:ea typeface="ＭＳ Ｐゴシック"/>
              <a:cs typeface="Arial"/>
            </a:endParaRPr>
          </a:p>
          <a:p>
            <a:pPr>
              <a:lnSpc>
                <a:spcPct val="90000"/>
              </a:lnSpc>
              <a:defRPr/>
            </a:pPr>
            <a:endParaRPr lang="en-IE" sz="13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300" dirty="0">
                <a:ea typeface="ＭＳ Ｐゴシック"/>
              </a:rPr>
              <a:t>Large volume of topics</a:t>
            </a:r>
          </a:p>
          <a:p>
            <a:pPr>
              <a:lnSpc>
                <a:spcPct val="90000"/>
              </a:lnSpc>
              <a:defRPr/>
            </a:pPr>
            <a:endParaRPr lang="en-IE" sz="13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300" dirty="0">
                <a:ea typeface="ＭＳ Ｐゴシック"/>
              </a:rPr>
              <a:t>Exam Structure:   20% for project work  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300" dirty="0">
                <a:ea typeface="ＭＳ Ｐゴシック"/>
              </a:rPr>
              <a:t>                             80% written exam.</a:t>
            </a:r>
            <a:endParaRPr lang="en-IE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300" dirty="0"/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FAABC61A-A0F3-E3A7-5673-106B828C1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25" y="2267182"/>
            <a:ext cx="3591379" cy="3591379"/>
          </a:xfrm>
          <a:prstGeom prst="rect">
            <a:avLst/>
          </a:prstGeom>
        </p:spPr>
      </p:pic>
      <p:sp>
        <p:nvSpPr>
          <p:cNvPr id="15370" name="Freeform: Shape 19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E7775-333B-40D7-A7CC-947E6ED5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Physical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E33FD-3EAA-4836-9B86-46D2AC806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856" y="381000"/>
            <a:ext cx="3979563" cy="5598934"/>
          </a:xfrm>
        </p:spPr>
        <p:txBody>
          <a:bodyPr anchor="ctr">
            <a:normAutofit lnSpcReduction="10000"/>
          </a:bodyPr>
          <a:lstStyle/>
          <a:p>
            <a:r>
              <a:rPr lang="en-US" sz="2100" dirty="0">
                <a:solidFill>
                  <a:srgbClr val="000000"/>
                </a:solidFill>
                <a:ea typeface="ＭＳ Ｐゴシック"/>
              </a:rPr>
              <a:t>Large element of Biology and Physics. </a:t>
            </a:r>
            <a:endParaRPr lang="en-US" dirty="0"/>
          </a:p>
          <a:p>
            <a:pPr marL="0" indent="0">
              <a:buNone/>
            </a:pPr>
            <a:endParaRPr lang="en-US" sz="2100" dirty="0">
              <a:solidFill>
                <a:srgbClr val="000000"/>
              </a:solidFill>
            </a:endParaRPr>
          </a:p>
          <a:p>
            <a:r>
              <a:rPr lang="en-US" sz="2100" dirty="0">
                <a:solidFill>
                  <a:srgbClr val="000000"/>
                </a:solidFill>
                <a:ea typeface="ＭＳ Ｐゴシック"/>
              </a:rPr>
              <a:t>It also includes Sociology, History and Psychology. </a:t>
            </a:r>
          </a:p>
          <a:p>
            <a:pPr marL="0" indent="0">
              <a:buNone/>
            </a:pPr>
            <a:endParaRPr lang="en-US" sz="2100" dirty="0">
              <a:solidFill>
                <a:srgbClr val="000000"/>
              </a:solidFill>
            </a:endParaRPr>
          </a:p>
          <a:p>
            <a:r>
              <a:rPr lang="en-US" sz="2100" dirty="0">
                <a:solidFill>
                  <a:srgbClr val="000000"/>
                </a:solidFill>
              </a:rPr>
              <a:t>50% of the total marks are awarded for practical elements</a:t>
            </a:r>
          </a:p>
          <a:p>
            <a:pPr marL="0" indent="0">
              <a:buNone/>
            </a:pPr>
            <a:endParaRPr lang="en-US" sz="2100" dirty="0">
              <a:solidFill>
                <a:srgbClr val="000000"/>
              </a:solidFill>
              <a:ea typeface="ＭＳ Ｐゴシック"/>
            </a:endParaRPr>
          </a:p>
          <a:p>
            <a:r>
              <a:rPr lang="en-US" sz="2100" dirty="0">
                <a:solidFill>
                  <a:srgbClr val="000000"/>
                </a:solidFill>
                <a:ea typeface="ＭＳ Ｐゴシック"/>
              </a:rPr>
              <a:t>50% exam</a:t>
            </a:r>
          </a:p>
          <a:p>
            <a:endParaRPr lang="en-US" sz="2100" dirty="0">
              <a:solidFill>
                <a:srgbClr val="000000"/>
              </a:solidFill>
            </a:endParaRPr>
          </a:p>
          <a:p>
            <a:r>
              <a:rPr lang="en-US" sz="2100" dirty="0">
                <a:solidFill>
                  <a:srgbClr val="000000"/>
                </a:solidFill>
              </a:rPr>
              <a:t>More information in booklet</a:t>
            </a:r>
          </a:p>
          <a:p>
            <a:r>
              <a:rPr lang="en-US" sz="2100" dirty="0">
                <a:solidFill>
                  <a:srgbClr val="000000"/>
                </a:solidFill>
              </a:rPr>
              <a:t>Limited numbers  Competitive </a:t>
            </a:r>
          </a:p>
          <a:p>
            <a:r>
              <a:rPr lang="en-US" sz="2100" dirty="0">
                <a:solidFill>
                  <a:srgbClr val="000000"/>
                </a:solidFill>
              </a:rPr>
              <a:t>Good at Science in JC</a:t>
            </a:r>
            <a:endParaRPr lang="en-IE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7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378C-1301-CC2A-7BE5-EC22AA1A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IE" sz="3100" dirty="0"/>
              <a:t>Computer Science</a:t>
            </a:r>
          </a:p>
        </p:txBody>
      </p:sp>
      <p:pic>
        <p:nvPicPr>
          <p:cNvPr id="1028" name="Picture 4" descr="CDN media">
            <a:extLst>
              <a:ext uri="{FF2B5EF4-FFF2-40B4-BE49-F238E27FC236}">
                <a16:creationId xmlns:a16="http://schemas.microsoft.com/office/drawing/2014/main" id="{9390A3D4-0FCC-3312-4AD8-72AE6D801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42075" r="-834" b="365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CDD40-4726-E62B-4FB1-4E95CB2AA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87655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400" b="1" dirty="0"/>
              <a:t>Why study LC computer science? What will you learn?</a:t>
            </a:r>
          </a:p>
          <a:p>
            <a:pPr>
              <a:lnSpc>
                <a:spcPct val="90000"/>
              </a:lnSpc>
            </a:pPr>
            <a:endParaRPr lang="en-GB" sz="400" b="1" dirty="0"/>
          </a:p>
          <a:p>
            <a:pPr lvl="1"/>
            <a:r>
              <a:rPr lang="en-GB" sz="1400" b="1" dirty="0"/>
              <a:t>Computational Thinking: </a:t>
            </a:r>
            <a:r>
              <a:rPr lang="en-GB" sz="1400" dirty="0"/>
              <a:t>Develops a mindset for breaking down complex problems into manageable steps.</a:t>
            </a:r>
          </a:p>
          <a:p>
            <a:pPr lvl="1"/>
            <a:endParaRPr lang="en-GB" sz="500" dirty="0"/>
          </a:p>
          <a:p>
            <a:pPr lvl="1"/>
            <a:r>
              <a:rPr lang="en-GB" sz="1400" b="1" dirty="0"/>
              <a:t>Computers and Society: </a:t>
            </a:r>
            <a:r>
              <a:rPr lang="en-GB" sz="1400" dirty="0"/>
              <a:t>Explores the impact of technology on our lives, including privacy concerns and social media algorithms.</a:t>
            </a:r>
          </a:p>
          <a:p>
            <a:pPr lvl="1"/>
            <a:endParaRPr lang="en-GB" sz="800" dirty="0"/>
          </a:p>
          <a:p>
            <a:pPr lvl="1"/>
            <a:r>
              <a:rPr lang="en-GB" sz="1400" b="1" dirty="0"/>
              <a:t>Creative Design: </a:t>
            </a:r>
            <a:r>
              <a:rPr lang="en-GB" sz="1400" dirty="0"/>
              <a:t>Encourages creativity in crafting interactive websites, captivating programs, and digital systems.</a:t>
            </a:r>
          </a:p>
          <a:p>
            <a:pPr lvl="1"/>
            <a:endParaRPr lang="en-GB" sz="500" dirty="0"/>
          </a:p>
          <a:p>
            <a:pPr lvl="1"/>
            <a:r>
              <a:rPr lang="en-GB" sz="1400" b="1" dirty="0"/>
              <a:t>Abstraction: </a:t>
            </a:r>
            <a:r>
              <a:rPr lang="en-GB" sz="1400" dirty="0"/>
              <a:t>Understand how computers hide complexity to simplify our lives.</a:t>
            </a:r>
          </a:p>
        </p:txBody>
      </p:sp>
    </p:spTree>
    <p:extLst>
      <p:ext uri="{BB962C8B-B14F-4D97-AF65-F5344CB8AC3E}">
        <p14:creationId xmlns:p14="http://schemas.microsoft.com/office/powerpoint/2010/main" val="1490143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378C-1301-CC2A-7BE5-EC22AA1A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IE" sz="3100" dirty="0"/>
              <a:t>Computer Science</a:t>
            </a:r>
          </a:p>
        </p:txBody>
      </p:sp>
      <p:pic>
        <p:nvPicPr>
          <p:cNvPr id="1028" name="Picture 4" descr="CDN media">
            <a:extLst>
              <a:ext uri="{FF2B5EF4-FFF2-40B4-BE49-F238E27FC236}">
                <a16:creationId xmlns:a16="http://schemas.microsoft.com/office/drawing/2014/main" id="{9390A3D4-0FCC-3312-4AD8-72AE6D801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0638" r="-834" b="31802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CDD40-4726-E62B-4FB1-4E95CB2AA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8003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400" b="1" dirty="0"/>
              <a:t>Why study LC computer science? What will you learn?</a:t>
            </a:r>
          </a:p>
          <a:p>
            <a:pPr marL="0" indent="0">
              <a:lnSpc>
                <a:spcPct val="90000"/>
              </a:lnSpc>
              <a:buNone/>
            </a:pPr>
            <a:endParaRPr lang="en-GB" sz="400" b="1" dirty="0"/>
          </a:p>
          <a:p>
            <a:pPr lvl="1">
              <a:lnSpc>
                <a:spcPct val="90000"/>
              </a:lnSpc>
            </a:pPr>
            <a:r>
              <a:rPr lang="en-GB" sz="1400" b="1" dirty="0"/>
              <a:t>Logic and Algorithms: </a:t>
            </a:r>
            <a:r>
              <a:rPr lang="en-GB" sz="1400" dirty="0"/>
              <a:t>Dives into algorithms that solve problems efficiently, like how Google finds answers quickly.</a:t>
            </a:r>
          </a:p>
          <a:p>
            <a:pPr lvl="1">
              <a:lnSpc>
                <a:spcPct val="90000"/>
              </a:lnSpc>
            </a:pPr>
            <a:endParaRPr lang="en-GB" sz="500" dirty="0"/>
          </a:p>
          <a:p>
            <a:pPr lvl="1">
              <a:lnSpc>
                <a:spcPct val="90000"/>
              </a:lnSpc>
            </a:pPr>
            <a:r>
              <a:rPr lang="en-GB" sz="1400" b="1" dirty="0"/>
              <a:t>Computer Systems and Data: </a:t>
            </a:r>
            <a:r>
              <a:rPr lang="en-GB" sz="1400" dirty="0"/>
              <a:t>Explores the hardware that brings software to life and how computers store and manipulate information.</a:t>
            </a:r>
          </a:p>
          <a:p>
            <a:pPr lvl="1">
              <a:lnSpc>
                <a:spcPct val="90000"/>
              </a:lnSpc>
            </a:pPr>
            <a:endParaRPr lang="en-GB" sz="500" dirty="0"/>
          </a:p>
          <a:p>
            <a:pPr lvl="1">
              <a:lnSpc>
                <a:spcPct val="90000"/>
              </a:lnSpc>
            </a:pPr>
            <a:r>
              <a:rPr lang="en-GB" sz="1400" b="1" dirty="0"/>
              <a:t>Ethics: </a:t>
            </a:r>
            <a:r>
              <a:rPr lang="en-GB" sz="1400" dirty="0"/>
              <a:t>Navigates the ethical dilemmas of AI, privacy, and cybersecurity.</a:t>
            </a:r>
          </a:p>
          <a:p>
            <a:pPr lvl="1">
              <a:lnSpc>
                <a:spcPct val="90000"/>
              </a:lnSpc>
            </a:pPr>
            <a:endParaRPr lang="en-GB" sz="500" dirty="0"/>
          </a:p>
          <a:p>
            <a:pPr lvl="1">
              <a:lnSpc>
                <a:spcPct val="90000"/>
              </a:lnSpc>
            </a:pPr>
            <a:r>
              <a:rPr lang="en-GB" sz="1400" b="1" dirty="0"/>
              <a:t>Coding in Multiple Languages: </a:t>
            </a:r>
            <a:r>
              <a:rPr lang="en-GB" sz="1400" dirty="0"/>
              <a:t>Learn Python for developing programs and data science, and JavaScript for creating dynamic web pages.</a:t>
            </a:r>
          </a:p>
        </p:txBody>
      </p:sp>
    </p:spTree>
    <p:extLst>
      <p:ext uri="{BB962C8B-B14F-4D97-AF65-F5344CB8AC3E}">
        <p14:creationId xmlns:p14="http://schemas.microsoft.com/office/powerpoint/2010/main" val="3572607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8410-2C87-4EFB-A7F1-AB12C65A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Computer Science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4A2FF2-5F3C-4E23-8C53-2C25222A0C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29600" cy="2584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6618E-8E62-4709-A47F-5D96D6B87B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15110"/>
            <a:ext cx="7924800" cy="23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72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4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0578" y="802955"/>
            <a:ext cx="3733482" cy="1454051"/>
          </a:xfrm>
        </p:spPr>
        <p:txBody>
          <a:bodyPr>
            <a:normAutofit/>
          </a:bodyPr>
          <a:lstStyle/>
          <a:p>
            <a:pPr eaLnBrk="1" hangingPunct="1"/>
            <a:r>
              <a:rPr lang="en-IE" sz="4100" dirty="0">
                <a:solidFill>
                  <a:srgbClr val="000000"/>
                </a:solidFill>
                <a:ea typeface="ＭＳ Ｐゴシック" pitchFamily="-84" charset="-128"/>
              </a:rPr>
              <a:t> Talk Outline</a:t>
            </a:r>
            <a:endParaRPr lang="en-US" sz="41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3080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2011" y="2072778"/>
            <a:ext cx="2746374" cy="2732642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7930" y="2421682"/>
            <a:ext cx="3733184" cy="363928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1700" dirty="0">
                <a:solidFill>
                  <a:srgbClr val="000000"/>
                </a:solidFill>
                <a:ea typeface="ＭＳ Ｐゴシック" pitchFamily="-84" charset="-128"/>
              </a:rPr>
              <a:t>Senior Cycle – Core Subjects</a:t>
            </a:r>
          </a:p>
          <a:p>
            <a:pPr eaLnBrk="1" hangingPunct="1"/>
            <a:r>
              <a:rPr lang="en-US" sz="1700" dirty="0">
                <a:solidFill>
                  <a:srgbClr val="000000"/>
                </a:solidFill>
                <a:ea typeface="ＭＳ Ｐゴシック" pitchFamily="-84" charset="-128"/>
              </a:rPr>
              <a:t>Senior Cycle – Optional Subjects</a:t>
            </a:r>
          </a:p>
          <a:p>
            <a:pPr eaLnBrk="1" hangingPunct="1"/>
            <a:r>
              <a:rPr lang="en-US" sz="1700" dirty="0">
                <a:solidFill>
                  <a:srgbClr val="000000"/>
                </a:solidFill>
                <a:ea typeface="ＭＳ Ｐゴシック" pitchFamily="-84" charset="-128"/>
              </a:rPr>
              <a:t>Decision Making </a:t>
            </a:r>
          </a:p>
          <a:p>
            <a:pPr eaLnBrk="1" hangingPunct="1"/>
            <a:r>
              <a:rPr lang="en-IE" sz="1700" dirty="0">
                <a:solidFill>
                  <a:srgbClr val="000000"/>
                </a:solidFill>
                <a:ea typeface="ＭＳ Ｐゴシック" pitchFamily="-84" charset="-128"/>
              </a:rPr>
              <a:t>General College Requirements</a:t>
            </a:r>
          </a:p>
          <a:p>
            <a:pPr eaLnBrk="1" hangingPunct="1"/>
            <a:r>
              <a:rPr lang="en-US" sz="1700" dirty="0">
                <a:solidFill>
                  <a:srgbClr val="000000"/>
                </a:solidFill>
                <a:ea typeface="ＭＳ Ｐゴシック" pitchFamily="-84" charset="-128"/>
              </a:rPr>
              <a:t>Specific College Requirements</a:t>
            </a:r>
          </a:p>
          <a:p>
            <a:pPr eaLnBrk="1" hangingPunct="1"/>
            <a:r>
              <a:rPr lang="en-US" sz="1700" dirty="0">
                <a:solidFill>
                  <a:srgbClr val="000000"/>
                </a:solidFill>
                <a:ea typeface="ＭＳ Ｐゴシック"/>
              </a:rPr>
              <a:t>The LC Grading Scale </a:t>
            </a:r>
          </a:p>
          <a:p>
            <a:r>
              <a:rPr lang="en-US" sz="1700" dirty="0">
                <a:solidFill>
                  <a:srgbClr val="000000"/>
                </a:solidFill>
                <a:ea typeface="ＭＳ Ｐゴシック"/>
              </a:rPr>
              <a:t>CAO Points System</a:t>
            </a:r>
            <a:endParaRPr lang="en-US" dirty="0"/>
          </a:p>
          <a:p>
            <a:pPr eaLnBrk="1" hangingPunct="1"/>
            <a:r>
              <a:rPr lang="en-US" sz="1700" dirty="0">
                <a:solidFill>
                  <a:srgbClr val="000000"/>
                </a:solidFill>
                <a:ea typeface="ＭＳ Ｐゴシック" pitchFamily="-84" charset="-128"/>
              </a:rPr>
              <a:t>Useful Tools</a:t>
            </a:r>
          </a:p>
          <a:p>
            <a:pPr marL="0" indent="0" eaLnBrk="1" hangingPunct="1">
              <a:buNone/>
            </a:pPr>
            <a:endParaRPr lang="en-US" sz="17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colorful, eaten, several&#10;&#10;Description automatically generated">
            <a:extLst>
              <a:ext uri="{FF2B5EF4-FFF2-40B4-BE49-F238E27FC236}">
                <a16:creationId xmlns:a16="http://schemas.microsoft.com/office/drawing/2014/main" id="{539E3189-30F8-6E8D-8B1D-7C0749DD7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3" r="20794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219" y="-43753"/>
            <a:ext cx="2866642" cy="1899912"/>
          </a:xfrm>
        </p:spPr>
        <p:txBody>
          <a:bodyPr>
            <a:normAutofit/>
          </a:bodyPr>
          <a:lstStyle/>
          <a:p>
            <a:r>
              <a:rPr lang="en-IE" sz="3500">
                <a:ea typeface="ＭＳ Ｐゴシック" pitchFamily="-84" charset="-128"/>
              </a:rPr>
              <a:t>Art</a:t>
            </a:r>
            <a:endParaRPr lang="en-IE" sz="35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903" y="1133227"/>
            <a:ext cx="3842372" cy="504373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600" u="sng" cap="all" dirty="0"/>
              <a:t>ART</a:t>
            </a:r>
            <a:endParaRPr lang="en-IE" sz="600" u="sng" cap="small" dirty="0"/>
          </a:p>
          <a:p>
            <a:pPr marL="0" indent="0">
              <a:lnSpc>
                <a:spcPct val="90000"/>
              </a:lnSpc>
              <a:buNone/>
            </a:pPr>
            <a:endParaRPr lang="en-IE" sz="1800" dirty="0"/>
          </a:p>
          <a:p>
            <a:pPr>
              <a:lnSpc>
                <a:spcPct val="90000"/>
              </a:lnSpc>
            </a:pPr>
            <a:r>
              <a:rPr lang="en-GB" sz="1800" dirty="0">
                <a:ea typeface="ＭＳ Ｐゴシック"/>
              </a:rPr>
              <a:t>The Leaving Certificate Art course is divided into:</a:t>
            </a:r>
          </a:p>
          <a:p>
            <a:pPr>
              <a:lnSpc>
                <a:spcPct val="90000"/>
              </a:lnSpc>
            </a:pPr>
            <a:endParaRPr lang="en-GB" sz="18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8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/>
              </a:rPr>
              <a:t>Practical Coursework (50%)</a:t>
            </a:r>
          </a:p>
          <a:p>
            <a:pPr>
              <a:lnSpc>
                <a:spcPct val="90000"/>
              </a:lnSpc>
            </a:pPr>
            <a:endParaRPr lang="en-US" sz="18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ea typeface="ＭＳ Ｐゴシック"/>
              </a:rPr>
              <a:t>Practical Examination (20%)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ea typeface="ＭＳ Ｐゴシック"/>
              </a:rPr>
              <a:t>Written Examination (30%) (Visual Studies)</a:t>
            </a:r>
          </a:p>
          <a:p>
            <a:pPr>
              <a:lnSpc>
                <a:spcPct val="90000"/>
              </a:lnSpc>
            </a:pPr>
            <a:endParaRPr lang="en-US" sz="1800" b="1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ea typeface="ＭＳ Ｐゴシック"/>
              </a:rPr>
              <a:t>Visual Studies: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ea typeface="ＭＳ Ｐゴシック"/>
              </a:rPr>
              <a:t>Previously known as ‘History and Appreciation of Art’.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ea typeface="ＭＳ Ｐゴシック"/>
              </a:rPr>
              <a:t>It is the </a:t>
            </a:r>
            <a:r>
              <a:rPr lang="en-US" sz="1800" u="sng" dirty="0">
                <a:ea typeface="ＭＳ Ｐゴシック"/>
              </a:rPr>
              <a:t>written component -</a:t>
            </a:r>
            <a:r>
              <a:rPr lang="en-US" sz="1800" dirty="0">
                <a:ea typeface="ＭＳ Ｐゴシック"/>
              </a:rPr>
              <a:t> it aims to </a:t>
            </a:r>
            <a:r>
              <a:rPr lang="en-US" sz="1800" u="sng" dirty="0">
                <a:ea typeface="ＭＳ Ｐゴシック"/>
              </a:rPr>
              <a:t>integrate</a:t>
            </a:r>
            <a:r>
              <a:rPr lang="en-US" sz="1800" dirty="0">
                <a:ea typeface="ＭＳ Ｐゴシック"/>
              </a:rPr>
              <a:t> practical and theoretical elements also.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>
                <a:ea typeface="ＭＳ Ｐゴシック"/>
              </a:rPr>
              <a:t>There are 3 content areas:</a:t>
            </a:r>
          </a:p>
          <a:p>
            <a:pPr marL="0" indent="0">
              <a:lnSpc>
                <a:spcPct val="90000"/>
              </a:lnSpc>
              <a:buNone/>
            </a:pPr>
            <a:endParaRPr lang="en-GB" sz="18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>
                <a:ea typeface="ＭＳ Ｐゴシック"/>
              </a:rPr>
              <a:t>1: Europe and the World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>
                <a:ea typeface="ＭＳ Ｐゴシック"/>
              </a:rPr>
              <a:t>2: Ireland and Its Place in the Wider World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>
                <a:ea typeface="ＭＳ Ｐゴシック"/>
              </a:rPr>
              <a:t>3: Today’s World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ea typeface="ＭＳ Ｐゴシック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1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800" dirty="0">
                <a:ea typeface="ＭＳ Ｐゴシック"/>
              </a:rPr>
              <a:t>Anyone considering Art for College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800" dirty="0">
                <a:ea typeface="ＭＳ Ｐゴシック"/>
              </a:rPr>
              <a:t>should be working on a portfolio in 5th yr.</a:t>
            </a:r>
            <a:endParaRPr lang="en-GB" sz="1800" dirty="0"/>
          </a:p>
          <a:p>
            <a:pPr>
              <a:lnSpc>
                <a:spcPct val="90000"/>
              </a:lnSpc>
            </a:pPr>
            <a:endParaRPr lang="en-IE" sz="600" dirty="0"/>
          </a:p>
          <a:p>
            <a:pPr>
              <a:lnSpc>
                <a:spcPct val="90000"/>
              </a:lnSpc>
            </a:pPr>
            <a:endParaRPr lang="en-IE" sz="600" dirty="0"/>
          </a:p>
        </p:txBody>
      </p:sp>
    </p:spTree>
    <p:extLst>
      <p:ext uri="{BB962C8B-B14F-4D97-AF65-F5344CB8AC3E}">
        <p14:creationId xmlns:p14="http://schemas.microsoft.com/office/powerpoint/2010/main" val="290157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4" name="Rectangle 7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5" name="Rectangle 7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224588" y="2932682"/>
            <a:ext cx="2342712" cy="2064177"/>
          </a:xfrm>
        </p:spPr>
        <p:txBody>
          <a:bodyPr>
            <a:normAutofit/>
          </a:bodyPr>
          <a:lstStyle/>
          <a:p>
            <a:r>
              <a:rPr lang="en-IE" sz="3500">
                <a:ea typeface="ＭＳ Ｐゴシック" pitchFamily="-84" charset="-128"/>
              </a:rPr>
              <a:t>Music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10C9028-6F01-E4B8-4CE7-87D2E89AB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99" b="5605"/>
          <a:stretch/>
        </p:blipFill>
        <p:spPr>
          <a:xfrm>
            <a:off x="1" y="10"/>
            <a:ext cx="9144061" cy="2977212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155904" y="2821171"/>
            <a:ext cx="6359446" cy="403422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u="sng" dirty="0">
                <a:ea typeface="ＭＳ Ｐゴシック"/>
              </a:rPr>
              <a:t>Music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dirty="0">
                <a:ea typeface="ＭＳ Ｐゴシック"/>
              </a:rPr>
              <a:t>It is not essential to have taken for the Junior Cert. </a:t>
            </a:r>
            <a:endParaRPr lang="en-IE" sz="1800" dirty="0">
              <a:ea typeface="ＭＳ Ｐゴシック" pitchFamily="-84" charset="-128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b="1" u="sng" dirty="0">
                <a:ea typeface="ＭＳ Ｐゴシック"/>
              </a:rPr>
              <a:t>Structure of Course: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dirty="0">
                <a:ea typeface="ＭＳ Ｐゴシック"/>
              </a:rPr>
              <a:t>	1) Performing		(25% for Higher Level)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dirty="0">
                <a:ea typeface="ＭＳ Ｐゴシック"/>
              </a:rPr>
              <a:t>	2) Composing		(25% for Higher Level)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dirty="0">
                <a:ea typeface="ＭＳ Ｐゴシック"/>
              </a:rPr>
              <a:t>	3) Listening		(25% for Higher Level)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IE" sz="1800" dirty="0">
                <a:ea typeface="ＭＳ Ｐゴシック"/>
              </a:rPr>
              <a:t>	4) Higher Level Elective 	(25%)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IE" sz="1800" dirty="0">
              <a:ea typeface="ＭＳ Ｐゴシック" pitchFamily="-84" charset="-128"/>
            </a:endParaRP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IE" sz="1800" dirty="0">
                <a:ea typeface="ＭＳ Ｐゴシック"/>
              </a:rPr>
              <a:t>For example, the written paper can be worth 50% and the performing worth 50%, as most students choose the performing higher level elective.</a:t>
            </a:r>
            <a:endParaRPr lang="en-US" sz="1800" dirty="0">
              <a:ea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56596"/>
            <a:ext cx="1505917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0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68301" y="2316042"/>
            <a:ext cx="2986391" cy="2216513"/>
          </a:xfrm>
        </p:spPr>
        <p:txBody>
          <a:bodyPr>
            <a:normAutofit/>
          </a:bodyPr>
          <a:lstStyle/>
          <a:p>
            <a:r>
              <a:rPr lang="en-IE">
                <a:ea typeface="ＭＳ Ｐゴシック" pitchFamily="-84" charset="-128"/>
              </a:rPr>
              <a:t>Music</a:t>
            </a: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6164896" y="3712762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3C143F2D-4D07-EEED-178C-93DEB1C44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4" b="4924"/>
          <a:stretch/>
        </p:blipFill>
        <p:spPr>
          <a:xfrm>
            <a:off x="448472" y="-72267"/>
            <a:ext cx="8163432" cy="2345163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244907" y="1925751"/>
            <a:ext cx="5270443" cy="428878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IE" sz="500" u="sng" dirty="0">
                <a:ea typeface="ＭＳ Ｐゴシック" pitchFamily="-84" charset="-128"/>
              </a:rPr>
              <a:t>Music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>
              <a:ea typeface="ＭＳ Ｐゴシック" pitchFamily="-8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IE" sz="1400" dirty="0">
                <a:ea typeface="ＭＳ Ｐゴシック"/>
              </a:rPr>
              <a:t>Performing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+mj-lt"/>
                <a:ea typeface="ＭＳ Ｐゴシック"/>
              </a:rPr>
              <a:t>Students may perform individually and/or in groups on any instrument. </a:t>
            </a:r>
          </a:p>
          <a:p>
            <a:pPr marL="914400" lvl="2" indent="0">
              <a:lnSpc>
                <a:spcPct val="110000"/>
              </a:lnSpc>
              <a:buNone/>
            </a:pPr>
            <a:endParaRPr lang="en-US" sz="1400" dirty="0">
              <a:latin typeface="+mj-lt"/>
              <a:ea typeface="ＭＳ Ｐゴシック"/>
            </a:endParaRP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Instrumental </a:t>
            </a:r>
            <a:r>
              <a:rPr lang="en-US" sz="1400" b="1" dirty="0"/>
              <a:t>and Vocal</a:t>
            </a:r>
            <a:r>
              <a:rPr lang="en-US" sz="1400" dirty="0"/>
              <a:t> classes are offered in the College</a:t>
            </a:r>
            <a:br>
              <a:rPr lang="en-US" dirty="0"/>
            </a:br>
            <a:endParaRPr lang="en-US" sz="1400" dirty="0">
              <a:ea typeface="ＭＳ Ｐゴシック" pitchFamily="-84" charset="-128"/>
              <a:cs typeface="Arial"/>
            </a:endParaRP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ea typeface="ＭＳ Ｐゴシック"/>
              </a:rPr>
              <a:t>Students also have the option of using music technology as one of their performing options.</a:t>
            </a:r>
          </a:p>
          <a:p>
            <a:pPr>
              <a:lnSpc>
                <a:spcPct val="110000"/>
              </a:lnSpc>
            </a:pPr>
            <a:r>
              <a:rPr lang="en-IE" sz="1400" dirty="0">
                <a:ea typeface="ＭＳ Ｐゴシック"/>
              </a:rPr>
              <a:t>Composing</a:t>
            </a:r>
          </a:p>
          <a:p>
            <a:pPr marL="1257300" lvl="2" indent="-457200">
              <a:lnSpc>
                <a:spcPct val="110000"/>
              </a:lnSpc>
              <a:buFont typeface="+mj-lt"/>
              <a:buAutoNum type="alphaLcPeriod"/>
            </a:pPr>
            <a:r>
              <a:rPr lang="en-US" sz="1400" dirty="0">
                <a:ea typeface="ＭＳ Ｐゴシック"/>
              </a:rPr>
              <a:t>Melody: Composing a 16-bar melody</a:t>
            </a:r>
            <a:endParaRPr lang="en-US" sz="1400" dirty="0">
              <a:ea typeface="ＭＳ Ｐゴシック"/>
              <a:cs typeface="Arial"/>
            </a:endParaRPr>
          </a:p>
          <a:p>
            <a:pPr marL="1257300" lvl="2" indent="-457200">
              <a:lnSpc>
                <a:spcPct val="110000"/>
              </a:lnSpc>
              <a:buFont typeface="+mj-lt"/>
              <a:buAutoNum type="alphaLcPeriod"/>
            </a:pPr>
            <a:r>
              <a:rPr lang="en-US" sz="1400" dirty="0">
                <a:ea typeface="ＭＳ Ｐゴシック"/>
              </a:rPr>
              <a:t>Harmony: Adding bass and backing chords to a given melody</a:t>
            </a:r>
            <a:endParaRPr lang="en-US" sz="1400" dirty="0">
              <a:ea typeface="ＭＳ Ｐゴシック"/>
              <a:cs typeface="Arial"/>
            </a:endParaRPr>
          </a:p>
          <a:p>
            <a:pPr marL="400050" lvl="1" indent="0">
              <a:lnSpc>
                <a:spcPct val="110000"/>
              </a:lnSpc>
              <a:buNone/>
            </a:pPr>
            <a:endParaRPr lang="en-US" sz="1400" dirty="0">
              <a:ea typeface="ＭＳ Ｐゴシック" pitchFamily="-84" charset="-128"/>
              <a:cs typeface="Arial"/>
            </a:endParaRPr>
          </a:p>
          <a:p>
            <a:pPr marL="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ea typeface="ＭＳ Ｐゴシック"/>
              </a:rPr>
              <a:t>Listening</a:t>
            </a:r>
          </a:p>
          <a:p>
            <a:pPr lvl="2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400" dirty="0">
                <a:ea typeface="ＭＳ Ｐゴシック"/>
              </a:rPr>
              <a:t>4 Set Works: Beatles, Mozart, Bach, Barry, Queen.........</a:t>
            </a:r>
            <a:endParaRPr lang="en-US" sz="1400" dirty="0">
              <a:ea typeface="ＭＳ Ｐゴシック"/>
              <a:cs typeface="Arial"/>
            </a:endParaRPr>
          </a:p>
          <a:p>
            <a:pPr lvl="2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400" dirty="0">
                <a:ea typeface="ＭＳ Ｐゴシック"/>
              </a:rPr>
              <a:t>Irish Music: Traditional &amp; Modern</a:t>
            </a:r>
            <a:endParaRPr lang="en-US" sz="1400" dirty="0">
              <a:ea typeface="ＭＳ Ｐゴシック"/>
              <a:cs typeface="Arial"/>
            </a:endParaRPr>
          </a:p>
          <a:p>
            <a:pPr lvl="2" indent="-342900">
              <a:lnSpc>
                <a:spcPct val="110000"/>
              </a:lnSpc>
              <a:buFont typeface="+mj-lt"/>
              <a:buAutoNum type="alphaLcPeriod"/>
            </a:pPr>
            <a:r>
              <a:rPr lang="en-US" sz="1400" dirty="0">
                <a:ea typeface="ＭＳ Ｐゴシック"/>
              </a:rPr>
              <a:t>Aural Skills: Music analysis</a:t>
            </a:r>
            <a:endParaRPr lang="en-US" sz="1400" dirty="0">
              <a:ea typeface="ＭＳ Ｐゴシック"/>
              <a:cs typeface="Arial"/>
            </a:endParaRP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sz="500" dirty="0">
              <a:ea typeface="ＭＳ Ｐゴシック" pitchFamily="-8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56596"/>
            <a:ext cx="1505917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13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809090" y="321734"/>
            <a:ext cx="3852309" cy="1135737"/>
          </a:xfrm>
        </p:spPr>
        <p:txBody>
          <a:bodyPr>
            <a:normAutofit/>
          </a:bodyPr>
          <a:lstStyle/>
          <a:p>
            <a:r>
              <a:rPr lang="en-IE" sz="3100">
                <a:ea typeface="ＭＳ Ｐゴシック" pitchFamily="-84" charset="-128"/>
              </a:rPr>
              <a:t>Geography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51DA7B-9CE1-EFAA-7A39-F301C28F0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r="17607" b="1"/>
          <a:stretch/>
        </p:blipFill>
        <p:spPr>
          <a:xfrm>
            <a:off x="-1" y="10"/>
            <a:ext cx="4334912" cy="6857990"/>
          </a:xfrm>
          <a:prstGeom prst="rect">
            <a:avLst/>
          </a:prstGeom>
        </p:spPr>
      </p:pic>
      <p:grpSp>
        <p:nvGrpSpPr>
          <p:cNvPr id="18439" name="Group 136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713128"/>
            <a:ext cx="801651" cy="2126625"/>
            <a:chOff x="10918968" y="713127"/>
            <a:chExt cx="1273032" cy="2532832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782981"/>
            <a:ext cx="4241799" cy="439398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900" u="sng" dirty="0"/>
              <a:t>Geography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19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900" dirty="0"/>
              <a:t>Involves the study of the interaction between man and his environment.</a:t>
            </a:r>
          </a:p>
          <a:p>
            <a:pPr>
              <a:lnSpc>
                <a:spcPct val="90000"/>
              </a:lnSpc>
              <a:defRPr/>
            </a:pPr>
            <a:endParaRPr lang="en-IE" sz="19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IE" sz="1900" dirty="0"/>
              <a:t>The syllabus in Geography is examined by: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900" dirty="0"/>
          </a:p>
          <a:p>
            <a:pPr marL="457200" indent="-457200">
              <a:lnSpc>
                <a:spcPct val="90000"/>
              </a:lnSpc>
              <a:buFontTx/>
              <a:buAutoNum type="arabicParenR"/>
              <a:defRPr/>
            </a:pPr>
            <a:r>
              <a:rPr lang="en-IE" sz="1900" dirty="0"/>
              <a:t>Field Study Report (20% of the marks)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9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900" dirty="0"/>
              <a:t>2) The LC written examination (80% of the marks).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19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19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900" dirty="0"/>
              <a:t>3</a:t>
            </a:r>
            <a:r>
              <a:rPr lang="en-IE" sz="1900" baseline="30000" dirty="0"/>
              <a:t>rd</a:t>
            </a:r>
            <a:r>
              <a:rPr lang="en-IE" sz="1900" dirty="0"/>
              <a:t> Level: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900" dirty="0"/>
              <a:t>In General it is Not a Science!!!!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14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14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en-IE" sz="1400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400" dirty="0"/>
              <a:t>							    </a:t>
            </a:r>
          </a:p>
        </p:txBody>
      </p: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75493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98182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811" y="122854"/>
            <a:ext cx="996789" cy="9967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7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922919"/>
            <a:ext cx="8333796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83053-8F23-A3A4-D376-6927FF8A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68" y="304800"/>
            <a:ext cx="3532009" cy="962953"/>
          </a:xfrm>
        </p:spPr>
        <p:txBody>
          <a:bodyPr anchor="b">
            <a:normAutofit/>
          </a:bodyPr>
          <a:lstStyle/>
          <a:p>
            <a:r>
              <a:rPr lang="en-IE" sz="3300" dirty="0"/>
              <a:t>History </a:t>
            </a:r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4913" y="2372170"/>
            <a:ext cx="329184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7468B-1DE5-D65E-7A54-7A3744CD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64" y="519073"/>
            <a:ext cx="4468887" cy="4872855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IE" sz="1600" dirty="0">
                <a:ea typeface="ＭＳ Ｐゴシック"/>
              </a:rPr>
              <a:t>Students will study </a:t>
            </a:r>
          </a:p>
          <a:p>
            <a:pPr marL="0" indent="0">
              <a:lnSpc>
                <a:spcPct val="90000"/>
              </a:lnSpc>
              <a:buNone/>
            </a:pPr>
            <a:endParaRPr lang="en-IE" sz="16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IE" sz="16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IE" sz="16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IE" sz="1600" dirty="0">
              <a:ea typeface="ＭＳ Ｐゴシック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en-IE" sz="1800" dirty="0">
              <a:solidFill>
                <a:srgbClr val="000000"/>
              </a:solidFill>
              <a:highlight>
                <a:srgbClr val="FFFFFF"/>
              </a:highlight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ater modern History (1815 - 1992)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 of the exam: 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Study Report: 100 marks (submitted in 6</a:t>
            </a:r>
            <a:r>
              <a:rPr lang="en-IE" sz="1800" kern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Year)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Documents Based Question: 100 marks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Essay x 3: 100 marks each.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IE" sz="18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DBQ for 2026 and 2027 is Topic 2: Movements for political and social reform, 1870 - 1914.</a:t>
            </a:r>
            <a:endParaRPr lang="en-IE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n-IE" sz="1600" dirty="0">
              <a:ea typeface="ＭＳ Ｐゴシック"/>
            </a:endParaRPr>
          </a:p>
          <a:p>
            <a:pPr>
              <a:lnSpc>
                <a:spcPct val="90000"/>
              </a:lnSpc>
              <a:defRPr/>
            </a:pPr>
            <a:r>
              <a:rPr lang="en-GB" sz="1600" b="1" i="1" dirty="0">
                <a:ea typeface="ＭＳ Ｐゴシック"/>
              </a:rPr>
              <a:t>The course is very compact &amp; manageable</a:t>
            </a:r>
          </a:p>
          <a:p>
            <a:pPr>
              <a:lnSpc>
                <a:spcPct val="90000"/>
              </a:lnSpc>
            </a:pPr>
            <a:endParaRPr lang="en-IE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1B8D9-CBF3-4821-C4E9-810AC5DE9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42229"/>
          <a:stretch/>
        </p:blipFill>
        <p:spPr>
          <a:xfrm>
            <a:off x="4903774" y="958130"/>
            <a:ext cx="3696824" cy="4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0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  <a:ea typeface="ＭＳ Ｐゴシック" pitchFamily="-84" charset="-128"/>
              </a:rPr>
              <a:t>Religion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93306"/>
            <a:ext cx="4737493" cy="6459894"/>
          </a:xfrm>
        </p:spPr>
        <p:txBody>
          <a:bodyPr anchor="ctr">
            <a:normAutofit fontScale="25000" lnSpcReduction="20000"/>
          </a:bodyPr>
          <a:lstStyle/>
          <a:p>
            <a:pPr marL="0" indent="0" algn="ctr">
              <a:buNone/>
            </a:pPr>
            <a:endParaRPr lang="en-GB" sz="4800" b="1" dirty="0">
              <a:latin typeface="+mj-lt"/>
            </a:endParaRPr>
          </a:p>
          <a:p>
            <a:pPr marL="0" indent="0" algn="ctr">
              <a:buNone/>
            </a:pPr>
            <a:endParaRPr lang="en-GB" sz="4800" b="1" dirty="0">
              <a:latin typeface="+mj-lt"/>
            </a:endParaRPr>
          </a:p>
          <a:p>
            <a:pPr marL="0" indent="0" algn="ctr">
              <a:buNone/>
            </a:pPr>
            <a:r>
              <a:rPr lang="en-GB" sz="4800" b="1" dirty="0">
                <a:latin typeface="+mj-lt"/>
              </a:rPr>
              <a:t>Section A plus 2 from B,C,D</a:t>
            </a:r>
            <a:br>
              <a:rPr lang="en-GB" sz="4800" b="1" dirty="0">
                <a:latin typeface="+mj-lt"/>
              </a:rPr>
            </a:br>
            <a:r>
              <a:rPr lang="en-GB" sz="4800" b="1" dirty="0">
                <a:latin typeface="+mj-lt"/>
              </a:rPr>
              <a:t>1 other topic</a:t>
            </a:r>
            <a:br>
              <a:rPr lang="en-GB" sz="4800" b="1" dirty="0">
                <a:latin typeface="+mj-lt"/>
              </a:rPr>
            </a:br>
            <a:r>
              <a:rPr lang="en-GB" sz="4800" b="1" dirty="0">
                <a:latin typeface="+mj-lt"/>
              </a:rPr>
              <a:t>Project 20% </a:t>
            </a:r>
          </a:p>
          <a:p>
            <a:pPr marL="0" indent="0">
              <a:buNone/>
            </a:pPr>
            <a:endParaRPr lang="en-GB" sz="4800" b="1" dirty="0">
              <a:latin typeface="+mj-lt"/>
            </a:endParaRPr>
          </a:p>
          <a:p>
            <a:pPr marL="0" indent="0">
              <a:buNone/>
            </a:pPr>
            <a:r>
              <a:rPr lang="en-GB" sz="4800" b="1" dirty="0">
                <a:latin typeface="+mj-lt"/>
              </a:rPr>
              <a:t>A)  THE SEARCH FOR MEANING AND VALUES</a:t>
            </a:r>
          </a:p>
          <a:p>
            <a:pPr>
              <a:buFontTx/>
              <a:buChar char="-"/>
            </a:pPr>
            <a:r>
              <a:rPr lang="en-GB" sz="4800" dirty="0">
                <a:latin typeface="+mj-lt"/>
              </a:rPr>
              <a:t>Myth</a:t>
            </a:r>
          </a:p>
          <a:p>
            <a:pPr>
              <a:buFontTx/>
              <a:buChar char="-"/>
            </a:pPr>
            <a:r>
              <a:rPr lang="en-GB" sz="4800" dirty="0">
                <a:latin typeface="+mj-lt"/>
              </a:rPr>
              <a:t>Religion</a:t>
            </a:r>
          </a:p>
          <a:p>
            <a:pPr>
              <a:buFontTx/>
              <a:buChar char="-"/>
            </a:pPr>
            <a:r>
              <a:rPr lang="en-GB" sz="4800" dirty="0">
                <a:latin typeface="+mj-lt"/>
              </a:rPr>
              <a:t>Humanism</a:t>
            </a:r>
          </a:p>
          <a:p>
            <a:pPr>
              <a:buFontTx/>
              <a:buChar char="-"/>
            </a:pPr>
            <a:r>
              <a:rPr lang="en-GB" sz="4800" dirty="0">
                <a:latin typeface="+mj-lt"/>
              </a:rPr>
              <a:t>Philosophy</a:t>
            </a:r>
          </a:p>
          <a:p>
            <a:pPr>
              <a:buFontTx/>
              <a:buChar char="-"/>
            </a:pPr>
            <a:endParaRPr lang="en-GB" sz="4800" b="1" dirty="0">
              <a:latin typeface="+mj-lt"/>
            </a:endParaRPr>
          </a:p>
          <a:p>
            <a:pPr marL="0" indent="0">
              <a:buNone/>
            </a:pPr>
            <a:r>
              <a:rPr lang="en-GB" sz="4800" b="1" dirty="0">
                <a:latin typeface="+mj-lt"/>
              </a:rPr>
              <a:t>B.CHRISTIANITY</a:t>
            </a:r>
          </a:p>
          <a:p>
            <a:pPr>
              <a:buFontTx/>
              <a:buChar char="-"/>
            </a:pPr>
            <a:r>
              <a:rPr lang="en-GB" sz="4800" dirty="0">
                <a:latin typeface="+mj-lt"/>
              </a:rPr>
              <a:t>Origins</a:t>
            </a:r>
          </a:p>
          <a:p>
            <a:pPr>
              <a:buFontTx/>
              <a:buChar char="-"/>
            </a:pPr>
            <a:r>
              <a:rPr lang="en-GB" sz="4800" dirty="0">
                <a:latin typeface="+mj-lt"/>
              </a:rPr>
              <a:t>Contemporary Expressions</a:t>
            </a:r>
          </a:p>
          <a:p>
            <a:pPr>
              <a:buFontTx/>
              <a:buChar char="-"/>
            </a:pPr>
            <a:endParaRPr lang="en-GB" sz="4800" b="1" dirty="0">
              <a:latin typeface="+mj-lt"/>
            </a:endParaRPr>
          </a:p>
          <a:p>
            <a:pPr marL="0" indent="0">
              <a:buNone/>
            </a:pPr>
            <a:r>
              <a:rPr lang="en-GB" sz="4800" b="1" dirty="0">
                <a:latin typeface="+mj-lt"/>
              </a:rPr>
              <a:t>C. World Religions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Islam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Judaism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Polytheism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New Religious Movements</a:t>
            </a:r>
          </a:p>
          <a:p>
            <a:pPr marL="457200" indent="-457200">
              <a:buFontTx/>
              <a:buChar char="-"/>
            </a:pPr>
            <a:endParaRPr lang="en-GB" sz="4800" b="1" dirty="0">
              <a:latin typeface="+mj-lt"/>
            </a:endParaRPr>
          </a:p>
          <a:p>
            <a:pPr marL="0" indent="0">
              <a:buNone/>
            </a:pPr>
            <a:r>
              <a:rPr lang="en-GB" sz="4800" b="1" dirty="0">
                <a:latin typeface="+mj-lt"/>
              </a:rPr>
              <a:t>D.  Morality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Why be moral?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Common Good</a:t>
            </a:r>
          </a:p>
          <a:p>
            <a:pPr marL="457200" indent="-457200">
              <a:buFontTx/>
              <a:buChar char="-"/>
            </a:pPr>
            <a:r>
              <a:rPr lang="en-GB" sz="4800" dirty="0">
                <a:latin typeface="+mj-lt"/>
              </a:rPr>
              <a:t>Decision making</a:t>
            </a:r>
            <a:endParaRPr lang="en-IE" sz="48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48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br>
              <a:rPr lang="en-GB" sz="4800" b="1" dirty="0">
                <a:latin typeface="+mj-lt"/>
              </a:rPr>
            </a:br>
            <a:r>
              <a:rPr lang="en-GB" sz="4800" b="1" dirty="0">
                <a:latin typeface="+mj-lt"/>
              </a:rPr>
              <a:t>1 other topic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GB" sz="4800" b="1" dirty="0">
                <a:latin typeface="+mj-lt"/>
              </a:rPr>
              <a:t>LC - </a:t>
            </a:r>
            <a:r>
              <a:rPr lang="en-GB" sz="4800" dirty="0">
                <a:latin typeface="+mj-lt"/>
              </a:rPr>
              <a:t>Project 20% &amp; </a:t>
            </a:r>
            <a:r>
              <a:rPr lang="en-IE" sz="4800" dirty="0">
                <a:solidFill>
                  <a:srgbClr val="000000"/>
                </a:solidFill>
                <a:latin typeface="+mj-lt"/>
              </a:rPr>
              <a:t>80% for 4 questions on the written paper.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4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IE" sz="4800" dirty="0">
                <a:solidFill>
                  <a:srgbClr val="000000"/>
                </a:solidFill>
                <a:latin typeface="+mj-lt"/>
              </a:rPr>
              <a:t>    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4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90000"/>
              </a:lnSpc>
              <a:defRPr/>
            </a:pPr>
            <a:endParaRPr lang="en-IE" sz="13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93306"/>
            <a:ext cx="947738" cy="103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example photos\timber frame pict\DSCF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60388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/>
          <a:lstStyle/>
          <a:p>
            <a:pPr algn="ctr"/>
            <a:r>
              <a:rPr lang="en-IE" sz="3000" dirty="0">
                <a:solidFill>
                  <a:srgbClr val="0000FF"/>
                </a:solidFill>
              </a:rPr>
              <a:t>Construction Studies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7135" y="6422185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FF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561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IE" sz="3000" dirty="0">
                <a:solidFill>
                  <a:srgbClr val="0000FF"/>
                </a:solidFill>
              </a:rPr>
              <a:t>Construction Studies - Course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9120"/>
          </a:xfrm>
        </p:spPr>
        <p:txBody>
          <a:bodyPr/>
          <a:lstStyle/>
          <a:p>
            <a:r>
              <a:rPr lang="en-IE" sz="19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Part 1 – Construction Theory and Drawing</a:t>
            </a:r>
          </a:p>
          <a:p>
            <a:pPr lvl="1"/>
            <a:endParaRPr lang="en-IE" sz="19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E" sz="19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Part 2 – Practical skills</a:t>
            </a:r>
          </a:p>
          <a:p>
            <a:endParaRPr lang="en-IE" sz="19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E" sz="19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Part 3 – Course work and projects</a:t>
            </a:r>
          </a:p>
          <a:p>
            <a:pPr marL="0" indent="0">
              <a:buNone/>
            </a:pPr>
            <a:endParaRPr lang="en-I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312751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39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 l="25206" t="6881" r="7386" b="12108"/>
          <a:stretch>
            <a:fillRect/>
          </a:stretch>
        </p:blipFill>
        <p:spPr bwMode="auto">
          <a:xfrm>
            <a:off x="422803" y="357166"/>
            <a:ext cx="872119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96"/>
          </a:xfrm>
        </p:spPr>
        <p:txBody>
          <a:bodyPr>
            <a:normAutofit fontScale="90000"/>
          </a:bodyPr>
          <a:lstStyle/>
          <a:p>
            <a:r>
              <a:rPr lang="en-IE" sz="3000" dirty="0">
                <a:solidFill>
                  <a:srgbClr val="0000FF"/>
                </a:solidFill>
              </a:rPr>
              <a:t>(P1 example of scale drawing)Construction Details &amp; Regulations</a:t>
            </a:r>
          </a:p>
        </p:txBody>
      </p:sp>
    </p:spTree>
    <p:extLst>
      <p:ext uri="{BB962C8B-B14F-4D97-AF65-F5344CB8AC3E}">
        <p14:creationId xmlns:p14="http://schemas.microsoft.com/office/powerpoint/2010/main" val="1189970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44802"/>
            <a:ext cx="6674123" cy="532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80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3"/>
          </a:xfrm>
        </p:spPr>
        <p:txBody>
          <a:bodyPr/>
          <a:lstStyle/>
          <a:p>
            <a:r>
              <a:rPr lang="en-IE" sz="3000">
                <a:solidFill>
                  <a:srgbClr val="2D0EE4"/>
                </a:solidFill>
                <a:ea typeface="ＭＳ Ｐゴシック" pitchFamily="-84" charset="-128"/>
              </a:rPr>
              <a:t>Compulsory Subjects</a:t>
            </a:r>
            <a:endParaRPr lang="en-IE" sz="3000" dirty="0">
              <a:solidFill>
                <a:srgbClr val="2D0EE4"/>
              </a:solidFill>
              <a:ea typeface="ＭＳ Ｐゴシック" pitchFamily="-84" charset="-128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791200"/>
          </a:xfrm>
        </p:spPr>
        <p:txBody>
          <a:bodyPr/>
          <a:lstStyle/>
          <a:p>
            <a:pPr>
              <a:defRPr/>
            </a:pPr>
            <a:endParaRPr lang="en-IE" sz="2000" dirty="0">
              <a:solidFill>
                <a:srgbClr val="00B0F0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IE" sz="2000" dirty="0">
                <a:solidFill>
                  <a:srgbClr val="FF0000"/>
                </a:solidFill>
                <a:ea typeface="ＭＳ Ｐゴシック"/>
              </a:rPr>
              <a:t>English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most Colleges require English. Some accept Irish instead, e.g. DCU, TUD.</a:t>
            </a:r>
          </a:p>
          <a:p>
            <a:pPr marL="0" indent="0">
              <a:buFontTx/>
              <a:buNone/>
              <a:defRPr/>
            </a:pPr>
            <a:endParaRPr lang="en-IE" sz="20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IE" sz="2000" dirty="0">
                <a:solidFill>
                  <a:srgbClr val="FF0000"/>
                </a:solidFill>
                <a:ea typeface="ＭＳ Ｐゴシック"/>
              </a:rPr>
              <a:t>Irish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NUI (National University Ireland) Colleges (UCD, Galway, Maynooth &amp; Cork) and Colleges of Education require Irish.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40% ORAL </a:t>
            </a:r>
            <a:endParaRPr lang="en-IE" sz="20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IE" sz="20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IE" sz="2000" dirty="0">
                <a:solidFill>
                  <a:srgbClr val="FF0000"/>
                </a:solidFill>
                <a:ea typeface="ＭＳ Ｐゴシック"/>
              </a:rPr>
              <a:t>Maths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Maths required for many courses, e.g. Commerce UCD (O2/H6)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Higher Maths required for certain courses: Actuary, Engineering, </a:t>
            </a:r>
            <a:r>
              <a:rPr lang="en-IE" sz="2000" dirty="0" err="1">
                <a:solidFill>
                  <a:srgbClr val="000099"/>
                </a:solidFill>
                <a:ea typeface="ＭＳ Ｐゴシック"/>
              </a:rPr>
              <a:t>Ec&amp;Fi</a:t>
            </a: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IE" sz="2000" dirty="0">
                <a:solidFill>
                  <a:srgbClr val="000099"/>
                </a:solidFill>
                <a:ea typeface="ＭＳ Ｐゴシック"/>
              </a:rPr>
              <a:t>*Bonus points (25) for Higher Level Maths for Grade H6 and above (40%+).</a:t>
            </a:r>
          </a:p>
          <a:p>
            <a:pPr marL="0" indent="0">
              <a:buFontTx/>
              <a:buNone/>
              <a:defRPr/>
            </a:pPr>
            <a:endParaRPr lang="en-IE" sz="2000" dirty="0">
              <a:solidFill>
                <a:srgbClr val="00B0F0"/>
              </a:solidFill>
              <a:ea typeface="ＭＳ Ｐゴシック" pitchFamily="34" charset="-128"/>
            </a:endParaRPr>
          </a:p>
          <a:p>
            <a:pPr marL="0" indent="0">
              <a:buFontTx/>
              <a:buNone/>
              <a:defRPr/>
            </a:pPr>
            <a:endParaRPr lang="en-IE" sz="2000" dirty="0">
              <a:solidFill>
                <a:srgbClr val="00B0F0"/>
              </a:solidFill>
              <a:ea typeface="ＭＳ Ｐゴシック" pitchFamily="34" charset="-128"/>
            </a:endParaRPr>
          </a:p>
          <a:p>
            <a:pPr marL="0" indent="0" algn="ctr">
              <a:buNone/>
              <a:defRPr/>
            </a:pPr>
            <a:r>
              <a:rPr lang="en-IE" sz="2000" dirty="0">
                <a:solidFill>
                  <a:srgbClr val="FF0000"/>
                </a:solidFill>
                <a:ea typeface="ＭＳ Ｐゴシック"/>
              </a:rPr>
              <a:t>Students then select another 4/5 subjects to study from the options.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>
            <a:noAutofit/>
          </a:bodyPr>
          <a:lstStyle/>
          <a:p>
            <a:r>
              <a:rPr lang="en-IE" sz="3000" dirty="0">
                <a:solidFill>
                  <a:srgbClr val="0000FF"/>
                </a:solidFill>
              </a:rPr>
              <a:t>Part 1 – Construction Theory &amp; Drawing</a:t>
            </a:r>
          </a:p>
        </p:txBody>
      </p:sp>
      <p:sp>
        <p:nvSpPr>
          <p:cNvPr id="204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33400" y="1378269"/>
            <a:ext cx="6248400" cy="491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IE" sz="19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Historical Development of Building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IE" sz="19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IE" sz="1900" dirty="0">
                <a:solidFill>
                  <a:srgbClr val="000099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Planning Process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IE" sz="1900" dirty="0">
              <a:solidFill>
                <a:srgbClr val="000099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IE" sz="1900" dirty="0">
                <a:solidFill>
                  <a:srgbClr val="000099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Environmental impact assessments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IE" sz="1900" dirty="0">
              <a:solidFill>
                <a:srgbClr val="000099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IE" sz="1900" dirty="0">
                <a:solidFill>
                  <a:srgbClr val="000099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Construction Details and Regulations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IE" sz="1900" dirty="0">
              <a:solidFill>
                <a:srgbClr val="000099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IE" sz="1900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Services –plumbing and electricity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IE" sz="19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IE" sz="1900" dirty="0">
                <a:solidFill>
                  <a:srgbClr val="000099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Building Science – Heat, Light &amp; Sound</a:t>
            </a:r>
            <a:endParaRPr kumimoji="0" lang="en-IE" sz="190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715100"/>
            <a:ext cx="1981359" cy="27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70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IE" dirty="0"/>
              <a:t>Sample Diagram for domestic Plumbing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BA0C1-13D1-7434-92CA-453986187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17638"/>
            <a:ext cx="8839200" cy="49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628" y="4500570"/>
            <a:ext cx="3610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>
                <a:solidFill>
                  <a:srgbClr val="0000FF"/>
                </a:solidFill>
              </a:rPr>
              <a:t>Indirect Hot-water supply</a:t>
            </a:r>
          </a:p>
        </p:txBody>
      </p:sp>
    </p:spTree>
    <p:extLst>
      <p:ext uri="{BB962C8B-B14F-4D97-AF65-F5344CB8AC3E}">
        <p14:creationId xmlns:p14="http://schemas.microsoft.com/office/powerpoint/2010/main" val="306391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327"/>
            <a:ext cx="8229600" cy="662473"/>
          </a:xfrm>
        </p:spPr>
        <p:txBody>
          <a:bodyPr/>
          <a:lstStyle/>
          <a:p>
            <a:r>
              <a:rPr lang="en-IE" sz="3000" dirty="0">
                <a:solidFill>
                  <a:srgbClr val="0000FF"/>
                </a:solidFill>
              </a:rPr>
              <a:t>Part 2 – Practical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48634" cy="5791200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50000"/>
              </a:lnSpc>
            </a:pPr>
            <a:r>
              <a:rPr lang="en-IE" sz="3500" dirty="0">
                <a:solidFill>
                  <a:srgbClr val="000099"/>
                </a:solidFill>
              </a:rPr>
              <a:t>Woodworking Techniques</a:t>
            </a:r>
          </a:p>
          <a:p>
            <a:pPr marL="0" lvl="0" indent="0">
              <a:lnSpc>
                <a:spcPct val="150000"/>
              </a:lnSpc>
              <a:buNone/>
            </a:pPr>
            <a:endParaRPr lang="en-IE" sz="3500" dirty="0">
              <a:solidFill>
                <a:srgbClr val="000099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IE" sz="3500" dirty="0">
                <a:solidFill>
                  <a:srgbClr val="000099"/>
                </a:solidFill>
              </a:rPr>
              <a:t>Health and Safety – Power &amp; Hand tools </a:t>
            </a:r>
          </a:p>
          <a:p>
            <a:pPr marL="0" lvl="0" indent="0">
              <a:lnSpc>
                <a:spcPct val="150000"/>
              </a:lnSpc>
              <a:buNone/>
            </a:pPr>
            <a:endParaRPr lang="en-IE" sz="3500" dirty="0">
              <a:solidFill>
                <a:srgbClr val="000099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IE" sz="3500" dirty="0">
                <a:solidFill>
                  <a:srgbClr val="000099"/>
                </a:solidFill>
              </a:rPr>
              <a:t>Surface preparation and finishing, varnishes, waxes, lacquers </a:t>
            </a:r>
          </a:p>
          <a:p>
            <a:pPr marL="0" lvl="0" indent="0">
              <a:lnSpc>
                <a:spcPct val="150000"/>
              </a:lnSpc>
              <a:buNone/>
            </a:pPr>
            <a:endParaRPr lang="en-IE" sz="3500" dirty="0">
              <a:solidFill>
                <a:srgbClr val="000099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IE" sz="3500" dirty="0">
                <a:solidFill>
                  <a:srgbClr val="000099"/>
                </a:solidFill>
              </a:rPr>
              <a:t>Preparation of cutting lists and working drawings</a:t>
            </a:r>
          </a:p>
          <a:p>
            <a:pPr marL="0" lvl="0" indent="0">
              <a:lnSpc>
                <a:spcPct val="150000"/>
              </a:lnSpc>
              <a:buNone/>
            </a:pPr>
            <a:endParaRPr lang="en-IE" sz="3500" dirty="0">
              <a:solidFill>
                <a:srgbClr val="000099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IE" sz="3500" dirty="0">
                <a:solidFill>
                  <a:srgbClr val="000099"/>
                </a:solidFill>
              </a:rPr>
              <a:t>Design and use of templates</a:t>
            </a:r>
          </a:p>
          <a:p>
            <a:pPr marL="0" lvl="0" indent="0">
              <a:lnSpc>
                <a:spcPct val="150000"/>
              </a:lnSpc>
              <a:buNone/>
            </a:pPr>
            <a:endParaRPr lang="en-IE" sz="3500" dirty="0">
              <a:solidFill>
                <a:srgbClr val="000099"/>
              </a:solidFill>
            </a:endParaRP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5398257"/>
            <a:ext cx="2209800" cy="12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1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en-IE" sz="3000" dirty="0">
                <a:solidFill>
                  <a:srgbClr val="0000FF"/>
                </a:solidFill>
              </a:rPr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8736"/>
            <a:ext cx="8353396" cy="4895864"/>
          </a:xfrm>
        </p:spPr>
        <p:txBody>
          <a:bodyPr/>
          <a:lstStyle/>
          <a:p>
            <a:pPr lvl="0"/>
            <a:r>
              <a:rPr lang="en-IE" sz="2000" dirty="0">
                <a:solidFill>
                  <a:srgbClr val="000099"/>
                </a:solidFill>
              </a:rPr>
              <a:t>A three hour theory paper comprising of written and drawing questions (50% of the examination marks)</a:t>
            </a:r>
          </a:p>
          <a:p>
            <a:pPr lvl="0"/>
            <a:endParaRPr lang="en-IE" sz="2000" dirty="0">
              <a:solidFill>
                <a:srgbClr val="000099"/>
              </a:solidFill>
            </a:endParaRPr>
          </a:p>
          <a:p>
            <a:pPr lvl="0"/>
            <a:r>
              <a:rPr lang="en-IE" sz="2000" dirty="0">
                <a:solidFill>
                  <a:srgbClr val="000099"/>
                </a:solidFill>
              </a:rPr>
              <a:t>A four hour woodwork practical test (25% of the examination marks)</a:t>
            </a:r>
          </a:p>
          <a:p>
            <a:pPr lvl="0"/>
            <a:endParaRPr lang="en-IE" sz="2000" dirty="0">
              <a:solidFill>
                <a:srgbClr val="000099"/>
              </a:solidFill>
            </a:endParaRPr>
          </a:p>
          <a:p>
            <a:pPr lvl="0"/>
            <a:r>
              <a:rPr lang="en-IE" sz="2000" dirty="0">
                <a:solidFill>
                  <a:srgbClr val="000099"/>
                </a:solidFill>
              </a:rPr>
              <a:t>Course work and project assessment (25% of the examination marks)</a:t>
            </a:r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572000"/>
            <a:ext cx="275530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7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659" y="914400"/>
            <a:ext cx="6173239" cy="576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IE" sz="3000" dirty="0">
                <a:solidFill>
                  <a:srgbClr val="0000FF"/>
                </a:solidFill>
              </a:rPr>
              <a:t>Sample Practical Exam</a:t>
            </a:r>
            <a:br>
              <a:rPr lang="en-IE" sz="3000" dirty="0"/>
            </a:br>
            <a:br>
              <a:rPr lang="en-IE" sz="3000" dirty="0"/>
            </a:br>
            <a:r>
              <a:rPr lang="en-IE" sz="3000" dirty="0">
                <a:solidFill>
                  <a:srgbClr val="000099"/>
                </a:solidFill>
              </a:rPr>
              <a:t>-</a:t>
            </a:r>
            <a:r>
              <a:rPr lang="en-IE" sz="3000" dirty="0"/>
              <a:t> </a:t>
            </a:r>
            <a:r>
              <a:rPr lang="en-IE" sz="3000" dirty="0">
                <a:solidFill>
                  <a:srgbClr val="000099"/>
                </a:solidFill>
              </a:rPr>
              <a:t>4 hour duration</a:t>
            </a:r>
          </a:p>
        </p:txBody>
      </p:sp>
    </p:spTree>
    <p:extLst>
      <p:ext uri="{BB962C8B-B14F-4D97-AF65-F5344CB8AC3E}">
        <p14:creationId xmlns:p14="http://schemas.microsoft.com/office/powerpoint/2010/main" val="1877872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D2D43-9226-D7D6-F862-3B1CF8D7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52400"/>
            <a:ext cx="4168866" cy="1325563"/>
          </a:xfrm>
        </p:spPr>
        <p:txBody>
          <a:bodyPr>
            <a:normAutofit/>
          </a:bodyPr>
          <a:lstStyle/>
          <a:p>
            <a:r>
              <a:rPr lang="en-IE" dirty="0"/>
              <a:t>DCG</a:t>
            </a:r>
            <a:br>
              <a:rPr lang="en-IE" dirty="0"/>
            </a:br>
            <a:r>
              <a:rPr lang="en-IE" sz="1600" dirty="0"/>
              <a:t>Design Graphics &amp; communication</a:t>
            </a: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30605-46FA-27D6-3400-7CF7563D7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73163"/>
            <a:ext cx="4887382" cy="553243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Syllabus Framework: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>
              <a:lnSpc>
                <a:spcPct val="90000"/>
              </a:lnSpc>
              <a:buAutoNum type="alphaLcParenR"/>
            </a:pPr>
            <a:r>
              <a:rPr lang="en-US" sz="1300" dirty="0"/>
              <a:t>Plane and descriptive geometry, </a:t>
            </a:r>
          </a:p>
          <a:p>
            <a:pPr>
              <a:lnSpc>
                <a:spcPct val="90000"/>
              </a:lnSpc>
              <a:buAutoNum type="alphaLcParenR"/>
            </a:pPr>
            <a:r>
              <a:rPr lang="en-US" sz="1300" dirty="0"/>
              <a:t>Communication of design and computer graphics,</a:t>
            </a:r>
          </a:p>
          <a:p>
            <a:pPr>
              <a:lnSpc>
                <a:spcPct val="90000"/>
              </a:lnSpc>
              <a:buAutoNum type="alphaLcParenR"/>
            </a:pPr>
            <a:r>
              <a:rPr lang="en-US" sz="1300" dirty="0"/>
              <a:t>Applied graphics. </a:t>
            </a:r>
          </a:p>
          <a:p>
            <a:pPr>
              <a:lnSpc>
                <a:spcPct val="90000"/>
              </a:lnSpc>
              <a:buAutoNum type="alphaLcParenR"/>
            </a:pPr>
            <a:r>
              <a:rPr lang="en-US" sz="1300" dirty="0"/>
              <a:t>Optional areas of study, which is offered within applied graphics.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Students are required to study two of the following areas from this section; </a:t>
            </a:r>
          </a:p>
          <a:p>
            <a:pPr>
              <a:lnSpc>
                <a:spcPct val="90000"/>
              </a:lnSpc>
              <a:buAutoNum type="alphaLcParenR"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Structural forms, • Geologic geometry, • Assemblies, • Dynamic mechanisms, • Surface geometry.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40% of the exam marks for CAD ( </a:t>
            </a:r>
            <a:r>
              <a:rPr lang="en-US" sz="1300" dirty="0" err="1"/>
              <a:t>Solidworks</a:t>
            </a:r>
            <a:r>
              <a:rPr lang="en-US" sz="1300" dirty="0"/>
              <a:t>)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300" dirty="0"/>
              <a:t>60% of the exam paper</a:t>
            </a:r>
            <a:endParaRPr lang="en-IE" sz="13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16981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6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1718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r="23365"/>
          <a:stretch>
            <a:fillRect/>
          </a:stretch>
        </p:blipFill>
        <p:spPr bwMode="auto">
          <a:xfrm>
            <a:off x="3203848" y="1484784"/>
            <a:ext cx="5604173" cy="509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381000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dirty="0">
                <a:solidFill>
                  <a:srgbClr val="009999"/>
                </a:solidFill>
                <a:latin typeface="Arial"/>
              </a:rPr>
              <a:t>Example of drawing Plane Geometry</a:t>
            </a:r>
          </a:p>
        </p:txBody>
      </p:sp>
    </p:spTree>
    <p:extLst>
      <p:ext uri="{BB962C8B-B14F-4D97-AF65-F5344CB8AC3E}">
        <p14:creationId xmlns:p14="http://schemas.microsoft.com/office/powerpoint/2010/main" val="2118138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828800"/>
          </a:xfrm>
        </p:spPr>
        <p:txBody>
          <a:bodyPr>
            <a:noAutofit/>
          </a:bodyPr>
          <a:lstStyle/>
          <a:p>
            <a:r>
              <a:rPr lang="en-IE" sz="3000" dirty="0">
                <a:solidFill>
                  <a:srgbClr val="009999"/>
                </a:solidFill>
              </a:rPr>
              <a:t>Another Example </a:t>
            </a:r>
            <a:br>
              <a:rPr lang="en-IE" sz="3000" dirty="0">
                <a:solidFill>
                  <a:srgbClr val="009999"/>
                </a:solidFill>
              </a:rPr>
            </a:br>
            <a:r>
              <a:rPr lang="en-IE" sz="3000" dirty="0">
                <a:solidFill>
                  <a:srgbClr val="009999"/>
                </a:solidFill>
              </a:rPr>
              <a:t>   </a:t>
            </a:r>
            <a:br>
              <a:rPr lang="en-IE" sz="3000" dirty="0">
                <a:solidFill>
                  <a:srgbClr val="009999"/>
                </a:solidFill>
              </a:rPr>
            </a:br>
            <a:r>
              <a:rPr lang="en-IE" sz="3000" dirty="0">
                <a:solidFill>
                  <a:srgbClr val="009999"/>
                </a:solidFill>
              </a:rPr>
              <a:t>Intersection &amp; Development of Surfaces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5181600" cy="431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6544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05800" cy="61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9039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4800"/>
            <a:ext cx="8318442" cy="621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264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92163"/>
          </a:xfrm>
        </p:spPr>
        <p:txBody>
          <a:bodyPr/>
          <a:lstStyle/>
          <a:p>
            <a:r>
              <a:rPr lang="en-IE" sz="3000" dirty="0">
                <a:solidFill>
                  <a:srgbClr val="2D0EE4"/>
                </a:solidFill>
                <a:ea typeface="ＭＳ Ｐゴシック" pitchFamily="-84" charset="-128"/>
              </a:rPr>
              <a:t>Optional Subjects for Senior Cycle 2023/2024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052164"/>
              </p:ext>
            </p:extLst>
          </p:nvPr>
        </p:nvGraphicFramePr>
        <p:xfrm>
          <a:off x="457200" y="1371600"/>
          <a:ext cx="8229600" cy="195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820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Language Group</a:t>
                      </a:r>
                    </a:p>
                  </a:txBody>
                  <a:tcPr marT="45727" marB="45727">
                    <a:solidFill>
                      <a:srgbClr val="2D0E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Business Group</a:t>
                      </a:r>
                    </a:p>
                  </a:txBody>
                  <a:tcPr marT="45727" marB="45727">
                    <a:solidFill>
                      <a:srgbClr val="2D0E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Lab Science Group</a:t>
                      </a:r>
                    </a:p>
                  </a:txBody>
                  <a:tcPr marT="45727" marB="45727">
                    <a:solidFill>
                      <a:srgbClr val="2D0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French</a:t>
                      </a:r>
                      <a:r>
                        <a:rPr lang="en-IE" sz="20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Accounting 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Agricultural</a:t>
                      </a:r>
                      <a:r>
                        <a:rPr lang="en-IE" sz="2000" baseline="0" dirty="0">
                          <a:solidFill>
                            <a:srgbClr val="000099"/>
                          </a:solidFill>
                        </a:rPr>
                        <a:t> Science</a:t>
                      </a:r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German 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Business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Biology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Latin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Economics 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Chemistry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05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Spanish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Physics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25261"/>
              </p:ext>
            </p:extLst>
          </p:nvPr>
        </p:nvGraphicFramePr>
        <p:xfrm>
          <a:off x="457200" y="3535361"/>
          <a:ext cx="8229600" cy="4066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777"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Social</a:t>
                      </a:r>
                      <a:r>
                        <a:rPr lang="en-IE" sz="1800" baseline="0" dirty="0"/>
                        <a:t> Studies Group </a:t>
                      </a:r>
                      <a:endParaRPr lang="en-IE" sz="1800" dirty="0"/>
                    </a:p>
                  </a:txBody>
                  <a:tcPr marT="45727" marB="45727">
                    <a:solidFill>
                      <a:srgbClr val="2D0E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Artistic Group</a:t>
                      </a:r>
                    </a:p>
                  </a:txBody>
                  <a:tcPr marT="45727" marB="45727">
                    <a:solidFill>
                      <a:srgbClr val="2D0E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/>
                        <a:t>Applied Subject Group</a:t>
                      </a:r>
                    </a:p>
                  </a:txBody>
                  <a:tcPr marT="45727" marB="45727">
                    <a:solidFill>
                      <a:srgbClr val="2D0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Geography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Art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Applied</a:t>
                      </a:r>
                      <a:r>
                        <a:rPr lang="en-IE" sz="2000" baseline="0" dirty="0">
                          <a:solidFill>
                            <a:srgbClr val="000099"/>
                          </a:solidFill>
                        </a:rPr>
                        <a:t> Maths</a:t>
                      </a:r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History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Music 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Construction Studies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202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Religious</a:t>
                      </a:r>
                      <a:r>
                        <a:rPr lang="en-IE" sz="2000" baseline="0" dirty="0">
                          <a:solidFill>
                            <a:srgbClr val="000099"/>
                          </a:solidFill>
                        </a:rPr>
                        <a:t> Education</a:t>
                      </a:r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rgbClr val="000099"/>
                          </a:solidFill>
                        </a:rPr>
                        <a:t>Design &amp; Communication Graphics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Home Economics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Computer Science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46108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>
                          <a:solidFill>
                            <a:srgbClr val="000099"/>
                          </a:solidFill>
                        </a:rPr>
                        <a:t>PE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118318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724134"/>
                  </a:ext>
                </a:extLst>
              </a:tr>
              <a:tr h="42984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solidFill>
                          <a:srgbClr val="000099"/>
                        </a:solidFill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789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675936" cy="4952492"/>
          </a:xfrm>
        </p:spPr>
        <p:txBody>
          <a:bodyPr>
            <a:normAutofit/>
          </a:bodyPr>
          <a:lstStyle/>
          <a:p>
            <a:r>
              <a:rPr lang="en-IE">
                <a:solidFill>
                  <a:schemeClr val="bg1"/>
                </a:solidFill>
              </a:rPr>
              <a:t>Career Decisions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7229CA-B68C-4019-91A2-52725DC72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997621"/>
              </p:ext>
            </p:extLst>
          </p:nvPr>
        </p:nvGraphicFramePr>
        <p:xfrm>
          <a:off x="3886200" y="568325"/>
          <a:ext cx="46863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3030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399"/>
          </a:xfrm>
        </p:spPr>
        <p:txBody>
          <a:bodyPr/>
          <a:lstStyle/>
          <a:p>
            <a:br>
              <a:rPr lang="en-IE" sz="3000" dirty="0">
                <a:solidFill>
                  <a:srgbClr val="2D0EE4"/>
                </a:solidFill>
                <a:ea typeface="ＭＳ Ｐゴシック" pitchFamily="-84" charset="-128"/>
              </a:rPr>
            </a:br>
            <a:r>
              <a:rPr lang="en-IE" sz="3000" dirty="0">
                <a:solidFill>
                  <a:srgbClr val="2D0EE4"/>
                </a:solidFill>
                <a:ea typeface="ＭＳ Ｐゴシック" pitchFamily="-84" charset="-128"/>
              </a:rPr>
              <a:t>Subject Choice - Decision Making</a:t>
            </a:r>
            <a:br>
              <a:rPr lang="en-IE" sz="3000" dirty="0">
                <a:solidFill>
                  <a:srgbClr val="2D0EE4"/>
                </a:solidFill>
                <a:ea typeface="ＭＳ Ｐゴシック" pitchFamily="-84" charset="-128"/>
              </a:rPr>
            </a:br>
            <a:endParaRPr lang="en-IE" sz="3000" dirty="0">
              <a:ea typeface="ＭＳ Ｐゴシック" pitchFamily="-8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192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FF0000"/>
                </a:solidFill>
              </a:rPr>
              <a:t>Aptitude test: September</a:t>
            </a:r>
          </a:p>
          <a:p>
            <a:r>
              <a:rPr lang="en-IE" dirty="0">
                <a:solidFill>
                  <a:srgbClr val="FF0000"/>
                </a:solidFill>
              </a:rPr>
              <a:t>Online in school. – Timed. </a:t>
            </a:r>
            <a:endParaRPr lang="en-IE" dirty="0"/>
          </a:p>
          <a:p>
            <a:r>
              <a:rPr lang="en-IE" b="1" dirty="0"/>
              <a:t>Verbal Reasoning </a:t>
            </a:r>
            <a:r>
              <a:rPr lang="en-IE" dirty="0"/>
              <a:t>of words, relationships, classes, deductive reasoning(</a:t>
            </a:r>
            <a:r>
              <a:rPr lang="en-IE" sz="1200" dirty="0"/>
              <a:t>Language</a:t>
            </a:r>
            <a:r>
              <a:rPr lang="en-IE" dirty="0"/>
              <a:t>) </a:t>
            </a:r>
          </a:p>
          <a:p>
            <a:r>
              <a:rPr lang="en-IE" b="1" dirty="0"/>
              <a:t>Non-Verbal Reasoning -</a:t>
            </a:r>
            <a:r>
              <a:rPr lang="en-IE" dirty="0"/>
              <a:t> Shapes, Figures &amp; Patterns (</a:t>
            </a:r>
            <a:r>
              <a:rPr lang="en-IE" sz="1200" dirty="0"/>
              <a:t>Analyse complex Visual/Diagram Data</a:t>
            </a:r>
            <a:r>
              <a:rPr lang="en-IE" dirty="0"/>
              <a:t>)</a:t>
            </a:r>
          </a:p>
          <a:p>
            <a:r>
              <a:rPr lang="en-IE" b="1" dirty="0"/>
              <a:t>Quantitative Reasoning </a:t>
            </a:r>
            <a:r>
              <a:rPr lang="en-IE" dirty="0"/>
              <a:t>of Numbers (</a:t>
            </a:r>
            <a:r>
              <a:rPr lang="en-IE" sz="1200" dirty="0"/>
              <a:t>Maths, Numbers, Symbols</a:t>
            </a:r>
            <a:r>
              <a:rPr lang="en-IE" dirty="0"/>
              <a:t>)</a:t>
            </a:r>
          </a:p>
          <a:p>
            <a:r>
              <a:rPr lang="en-IE" b="1" dirty="0"/>
              <a:t>Spatial Awareness: </a:t>
            </a:r>
            <a:r>
              <a:rPr lang="en-IE" dirty="0"/>
              <a:t>3-Dimensional Thinking (</a:t>
            </a:r>
            <a:r>
              <a:rPr lang="en-IE" sz="1200" dirty="0"/>
              <a:t>Visualise &amp; draw conclusions</a:t>
            </a:r>
            <a:r>
              <a:rPr lang="en-IE" dirty="0"/>
              <a:t>)(</a:t>
            </a:r>
            <a:r>
              <a:rPr lang="en-IE" sz="1200" dirty="0"/>
              <a:t>Architect</a:t>
            </a:r>
            <a:r>
              <a:rPr lang="en-IE" dirty="0"/>
              <a:t>)</a:t>
            </a:r>
          </a:p>
          <a:p>
            <a:endParaRPr lang="en-IE" dirty="0"/>
          </a:p>
          <a:p>
            <a:r>
              <a:rPr lang="en-IE" dirty="0"/>
              <a:t>Tests the brain as is, without preparation, study or memory. It measures the actual brain you have, your natural ability. Only a guide, there is no 100% accurate test.</a:t>
            </a:r>
          </a:p>
          <a:p>
            <a:r>
              <a:rPr lang="en-IE" dirty="0"/>
              <a:t>Are you more Creative or more Logical or Literary or a combination.</a:t>
            </a:r>
          </a:p>
          <a:p>
            <a:endParaRPr lang="en-IE" dirty="0"/>
          </a:p>
          <a:p>
            <a:r>
              <a:rPr lang="en-IE" dirty="0">
                <a:solidFill>
                  <a:srgbClr val="FF0000"/>
                </a:solidFill>
              </a:rPr>
              <a:t>Interest Test:</a:t>
            </a:r>
          </a:p>
          <a:p>
            <a:r>
              <a:rPr lang="en-IE" dirty="0">
                <a:solidFill>
                  <a:srgbClr val="FF0000"/>
                </a:solidFill>
              </a:rPr>
              <a:t>Online in school.</a:t>
            </a:r>
            <a:endParaRPr lang="en-US" dirty="0"/>
          </a:p>
          <a:p>
            <a:r>
              <a:rPr lang="en-US" dirty="0"/>
              <a:t>An online questionnaire about interests, abilities and personal qualities without pressure of time. </a:t>
            </a:r>
          </a:p>
          <a:p>
            <a:r>
              <a:rPr lang="en-US" dirty="0"/>
              <a:t>Results useful in deciding suitable work experience and relative to subjects.</a:t>
            </a:r>
          </a:p>
          <a:p>
            <a:endParaRPr lang="en-US" dirty="0"/>
          </a:p>
          <a:p>
            <a:r>
              <a:rPr lang="en-US" dirty="0"/>
              <a:t>Results on tablet. </a:t>
            </a:r>
          </a:p>
          <a:p>
            <a:endParaRPr lang="en-US" dirty="0"/>
          </a:p>
          <a:p>
            <a:endParaRPr lang="en-IE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0578" y="802955"/>
            <a:ext cx="3733482" cy="14540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IE" sz="2800">
                <a:solidFill>
                  <a:srgbClr val="000000"/>
                </a:solidFill>
                <a:ea typeface="ＭＳ Ｐゴシック" pitchFamily="-84" charset="-128"/>
              </a:rPr>
              <a:t>Subject Requirements for College</a:t>
            </a:r>
            <a:br>
              <a:rPr lang="en-IE" sz="2800">
                <a:solidFill>
                  <a:srgbClr val="000000"/>
                </a:solidFill>
                <a:ea typeface="ＭＳ Ｐゴシック" pitchFamily="-84" charset="-128"/>
              </a:rPr>
            </a:br>
            <a:r>
              <a:rPr lang="en-IE" sz="2800">
                <a:solidFill>
                  <a:srgbClr val="000000"/>
                </a:solidFill>
                <a:ea typeface="ＭＳ Ｐゴシック" pitchFamily="-84" charset="-128"/>
              </a:rPr>
              <a:t>Matriculation </a:t>
            </a:r>
          </a:p>
        </p:txBody>
      </p:sp>
      <p:sp>
        <p:nvSpPr>
          <p:cNvPr id="76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11" y="2546528"/>
            <a:ext cx="2746374" cy="1785143"/>
          </a:xfrm>
          <a:prstGeom prst="rect">
            <a:avLst/>
          </a:prstGeom>
        </p:spPr>
      </p:pic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67930" y="2421682"/>
            <a:ext cx="3733184" cy="363928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E" sz="1400">
                <a:solidFill>
                  <a:srgbClr val="000000"/>
                </a:solidFill>
                <a:ea typeface="ＭＳ Ｐゴシック" pitchFamily="-84" charset="-128"/>
              </a:rPr>
              <a:t>To matriculate for a college means to have the basic subject requirements.</a:t>
            </a:r>
          </a:p>
          <a:p>
            <a:pPr marL="0" indent="0">
              <a:lnSpc>
                <a:spcPct val="90000"/>
              </a:lnSpc>
              <a:buNone/>
            </a:pPr>
            <a:endParaRPr lang="en-IE" sz="1400">
              <a:solidFill>
                <a:srgbClr val="000000"/>
              </a:solidFill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400">
                <a:solidFill>
                  <a:srgbClr val="000000"/>
                </a:solidFill>
                <a:ea typeface="ＭＳ Ｐゴシック" pitchFamily="-84" charset="-128"/>
              </a:rPr>
              <a:t>Matriculation has nothing to do with points.</a:t>
            </a:r>
          </a:p>
          <a:p>
            <a:pPr>
              <a:lnSpc>
                <a:spcPct val="90000"/>
              </a:lnSpc>
            </a:pPr>
            <a:endParaRPr lang="en-IE" sz="1400">
              <a:solidFill>
                <a:srgbClr val="000000"/>
              </a:solidFill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400">
                <a:solidFill>
                  <a:srgbClr val="000000"/>
                </a:solidFill>
                <a:ea typeface="ＭＳ Ｐゴシック" pitchFamily="-84" charset="-128"/>
              </a:rPr>
              <a:t>Every college has their own requirements</a:t>
            </a:r>
          </a:p>
          <a:p>
            <a:pPr marL="0" indent="0">
              <a:lnSpc>
                <a:spcPct val="90000"/>
              </a:lnSpc>
              <a:buNone/>
            </a:pPr>
            <a:endParaRPr lang="en-IE" sz="1400">
              <a:solidFill>
                <a:srgbClr val="000000"/>
              </a:solidFill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1400">
                <a:solidFill>
                  <a:srgbClr val="000000"/>
                </a:solidFill>
                <a:ea typeface="ＭＳ Ｐゴシック" pitchFamily="-84" charset="-128"/>
              </a:rPr>
              <a:t>You may have the points but not matriculation. You will not get in. </a:t>
            </a:r>
          </a:p>
          <a:p>
            <a:pPr>
              <a:lnSpc>
                <a:spcPct val="90000"/>
              </a:lnSpc>
            </a:pPr>
            <a:endParaRPr lang="en-IE" sz="1400">
              <a:solidFill>
                <a:srgbClr val="000000"/>
              </a:solidFill>
              <a:ea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IE" sz="1400">
                <a:solidFill>
                  <a:srgbClr val="000000"/>
                </a:solidFill>
                <a:ea typeface="ＭＳ Ｐゴシック" pitchFamily="-84" charset="-128"/>
              </a:rPr>
              <a:t>(ie: Course requires “French or Biology” and you don’t have the subject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E" sz="1400">
                <a:solidFill>
                  <a:srgbClr val="000000"/>
                </a:solidFill>
                <a:ea typeface="ＭＳ Ｐゴシック" pitchFamily="-84" charset="-128"/>
              </a:rPr>
              <a:t>Yet you do have the points- you will not qualify)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55554" y="100458"/>
            <a:ext cx="8229600" cy="1042542"/>
          </a:xfrm>
        </p:spPr>
        <p:txBody>
          <a:bodyPr/>
          <a:lstStyle/>
          <a:p>
            <a:r>
              <a:rPr lang="en-IE" sz="2800" dirty="0">
                <a:solidFill>
                  <a:srgbClr val="2D0EE4"/>
                </a:solidFill>
                <a:ea typeface="ＭＳ Ｐゴシック" pitchFamily="-84" charset="-128"/>
              </a:rPr>
              <a:t>Basic Matriculation Requirements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58" y="6012708"/>
            <a:ext cx="1133361" cy="63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94" y="6280463"/>
            <a:ext cx="783649" cy="460917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4473DF5-1D72-3B71-3A63-92AC46057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6106698"/>
            <a:ext cx="634682" cy="634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AB17-5CFB-3226-39E6-C707EDFF6FDE}"/>
              </a:ext>
            </a:extLst>
          </p:cNvPr>
          <p:cNvSpPr txBox="1"/>
          <p:nvPr/>
        </p:nvSpPr>
        <p:spPr>
          <a:xfrm flipH="1">
            <a:off x="321767" y="1100622"/>
            <a:ext cx="82818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 Subjects</a:t>
            </a:r>
          </a:p>
          <a:p>
            <a:endParaRPr lang="en-GB" dirty="0"/>
          </a:p>
          <a:p>
            <a:r>
              <a:rPr lang="en-GB" dirty="0"/>
              <a:t>TCD 3 Honours and 3 Ordinary level subjects =  minimum requirement </a:t>
            </a:r>
          </a:p>
          <a:p>
            <a:r>
              <a:rPr lang="en-GB" dirty="0"/>
              <a:t>UCD 2 Honours and 4 Ordinary level subjects = minimum requirement </a:t>
            </a:r>
          </a:p>
          <a:p>
            <a:r>
              <a:rPr lang="en-GB" dirty="0"/>
              <a:t>TUD 2 Honours and 4 Ordinary level subjects = minimum requirement </a:t>
            </a:r>
            <a:r>
              <a:rPr lang="en-GB" sz="1000" dirty="0"/>
              <a:t>(Level 8 degree)</a:t>
            </a:r>
          </a:p>
          <a:p>
            <a:endParaRPr lang="en-GB" sz="1000" dirty="0"/>
          </a:p>
          <a:p>
            <a:r>
              <a:rPr lang="en-IE" sz="1600" dirty="0"/>
              <a:t>TUD 5 O6/H7 (passes) for level 7 degrees</a:t>
            </a:r>
          </a:p>
          <a:p>
            <a:endParaRPr lang="en-IE" sz="1600" dirty="0"/>
          </a:p>
          <a:p>
            <a:endParaRPr lang="en-IE" sz="1600" dirty="0"/>
          </a:p>
          <a:p>
            <a:pPr algn="ctr"/>
            <a:r>
              <a:rPr lang="en-IE" sz="2800" dirty="0">
                <a:solidFill>
                  <a:srgbClr val="0000FF"/>
                </a:solidFill>
              </a:rPr>
              <a:t>Language Requirement </a:t>
            </a:r>
          </a:p>
          <a:p>
            <a:pPr algn="ctr"/>
            <a:endParaRPr lang="en-IE" sz="2800" dirty="0">
              <a:solidFill>
                <a:srgbClr val="0000FF"/>
              </a:solidFill>
            </a:endParaRPr>
          </a:p>
          <a:p>
            <a:r>
              <a:rPr lang="en-IE" sz="1600" dirty="0"/>
              <a:t>TCD = English &amp; One language</a:t>
            </a:r>
          </a:p>
          <a:p>
            <a:r>
              <a:rPr lang="en-IE" sz="1600" dirty="0"/>
              <a:t>UCD = English &amp; Irish &amp; modern language </a:t>
            </a:r>
          </a:p>
          <a:p>
            <a:r>
              <a:rPr lang="en-IE" sz="1600" dirty="0"/>
              <a:t>TUD = English or Irish </a:t>
            </a:r>
          </a:p>
          <a:p>
            <a:endParaRPr lang="en-IE" sz="1600" dirty="0"/>
          </a:p>
          <a:p>
            <a:r>
              <a:rPr lang="en-IE" sz="1600" dirty="0"/>
              <a:t>If you have an exemption the rules above do not apply.</a:t>
            </a:r>
          </a:p>
          <a:p>
            <a:r>
              <a:rPr lang="en-IE" sz="1400" dirty="0">
                <a:solidFill>
                  <a:srgbClr val="FF0066"/>
                </a:solidFill>
              </a:rPr>
              <a:t>UCD needs a NUI language exemption form with CAO listed (Nov 6</a:t>
            </a:r>
            <a:r>
              <a:rPr lang="en-IE" sz="1400" baseline="30000" dirty="0">
                <a:solidFill>
                  <a:srgbClr val="FF0066"/>
                </a:solidFill>
              </a:rPr>
              <a:t>th</a:t>
            </a:r>
            <a:r>
              <a:rPr lang="en-IE" sz="1400" dirty="0">
                <a:solidFill>
                  <a:srgbClr val="FF0066"/>
                </a:solidFill>
              </a:rPr>
              <a:t> </a:t>
            </a:r>
            <a:r>
              <a:rPr lang="en-IE" sz="1400" dirty="0" err="1">
                <a:solidFill>
                  <a:srgbClr val="FF0066"/>
                </a:solidFill>
              </a:rPr>
              <a:t>yr</a:t>
            </a:r>
            <a:r>
              <a:rPr lang="en-IE" sz="1400" dirty="0">
                <a:solidFill>
                  <a:srgbClr val="FF0066"/>
                </a:solidFill>
              </a:rPr>
              <a:t>)</a:t>
            </a:r>
          </a:p>
          <a:p>
            <a:r>
              <a:rPr lang="en-IE" sz="1400" dirty="0">
                <a:solidFill>
                  <a:srgbClr val="FF0066"/>
                </a:solidFill>
              </a:rPr>
              <a:t>TCD needs a language exemption form with CAO number listed (Nov 6</a:t>
            </a:r>
            <a:r>
              <a:rPr lang="en-IE" sz="1400" baseline="30000" dirty="0">
                <a:solidFill>
                  <a:srgbClr val="FF0066"/>
                </a:solidFill>
              </a:rPr>
              <a:t>th</a:t>
            </a:r>
            <a:r>
              <a:rPr lang="en-IE" sz="1400" dirty="0">
                <a:solidFill>
                  <a:srgbClr val="FF0066"/>
                </a:solidFill>
              </a:rPr>
              <a:t> </a:t>
            </a:r>
            <a:r>
              <a:rPr lang="en-IE" sz="1400" dirty="0" err="1">
                <a:solidFill>
                  <a:srgbClr val="FF0066"/>
                </a:solidFill>
              </a:rPr>
              <a:t>yr</a:t>
            </a:r>
            <a:r>
              <a:rPr lang="en-IE" sz="1400" dirty="0">
                <a:solidFill>
                  <a:srgbClr val="FF0066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>
                <a:solidFill>
                  <a:srgbClr val="FF0066"/>
                </a:solidFill>
              </a:rPr>
              <a:t>Science Requirements </a:t>
            </a:r>
            <a:br>
              <a:rPr lang="en-IE" sz="3200" dirty="0">
                <a:solidFill>
                  <a:srgbClr val="FF0066"/>
                </a:solidFill>
              </a:rPr>
            </a:br>
            <a:r>
              <a:rPr lang="en-IE" sz="3200" dirty="0">
                <a:solidFill>
                  <a:srgbClr val="FF0066"/>
                </a:solidFill>
              </a:rPr>
              <a:t>at Third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n-IE" sz="2000" dirty="0">
              <a:solidFill>
                <a:srgbClr val="FF0066"/>
              </a:solidFill>
            </a:endParaRPr>
          </a:p>
          <a:p>
            <a:pPr>
              <a:defRPr/>
            </a:pPr>
            <a:r>
              <a:rPr lang="en-IE" sz="1800" dirty="0">
                <a:solidFill>
                  <a:srgbClr val="000099"/>
                </a:solidFill>
              </a:rPr>
              <a:t>Science is required for many science-based courses inc. Health &amp; Sport.</a:t>
            </a:r>
          </a:p>
          <a:p>
            <a:pPr>
              <a:defRPr/>
            </a:pPr>
            <a:endParaRPr lang="en-IE" sz="18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IE" sz="1800" dirty="0">
                <a:solidFill>
                  <a:srgbClr val="000099"/>
                </a:solidFill>
              </a:rPr>
              <a:t>Generally, Science requirement is Bio, Chem, Physics and/or Ag Science</a:t>
            </a:r>
          </a:p>
          <a:p>
            <a:pPr marL="0" indent="0">
              <a:buNone/>
              <a:defRPr/>
            </a:pPr>
            <a:endParaRPr lang="en-IE" sz="18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IE" sz="1800" dirty="0">
                <a:solidFill>
                  <a:srgbClr val="FF0066"/>
                </a:solidFill>
              </a:rPr>
              <a:t>Some courses in TCD allow </a:t>
            </a:r>
            <a:r>
              <a:rPr lang="en-IE" sz="1800" dirty="0">
                <a:solidFill>
                  <a:srgbClr val="000099"/>
                </a:solidFill>
              </a:rPr>
              <a:t>Maths, Applied Math, Computer Science, Geography as a science subject</a:t>
            </a:r>
          </a:p>
          <a:p>
            <a:pPr marL="0" indent="0">
              <a:buNone/>
              <a:defRPr/>
            </a:pPr>
            <a:endParaRPr lang="en-IE" sz="18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IE" sz="1800" dirty="0">
                <a:solidFill>
                  <a:srgbClr val="000099"/>
                </a:solidFill>
              </a:rPr>
              <a:t>2 Sciences are required for Medicine, Dentistry, Physiotherapy, Pharmacy and Human Genetics in TCD.(can include Maths, Applied M. or Ag. Sc.)</a:t>
            </a:r>
          </a:p>
          <a:p>
            <a:pPr marL="0" indent="0">
              <a:buFontTx/>
              <a:buNone/>
              <a:defRPr/>
            </a:pPr>
            <a:endParaRPr lang="en-IE" sz="18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IE" sz="1800" dirty="0">
                <a:solidFill>
                  <a:srgbClr val="000099"/>
                </a:solidFill>
              </a:rPr>
              <a:t>Chemistry is essential for Veterinary H5 (UCD), for Pharmacy H4(TCD) for Nutrition &amp; Dietetics H4 (TUD/TCD) and for Medicine and Dentistry H4 (UCC).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977046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221" y="479493"/>
            <a:ext cx="4094129" cy="1325563"/>
          </a:xfrm>
        </p:spPr>
        <p:txBody>
          <a:bodyPr>
            <a:normAutofit/>
          </a:bodyPr>
          <a:lstStyle/>
          <a:p>
            <a:r>
              <a:rPr lang="en-IE"/>
              <a:t>Unsure</a:t>
            </a:r>
            <a:endParaRPr lang="en-IE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ABDB71B5-B7F6-4099-A7C5-95C30043D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386" y="1552610"/>
            <a:ext cx="3583036" cy="358303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421221" y="1984443"/>
            <a:ext cx="4094129" cy="419252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IE" sz="22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IE" sz="2200" dirty="0"/>
              <a:t>You will do well with subjects you like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IE" sz="2200" dirty="0"/>
              <a:t>Keeping  a science and keeping a language keeps many college doors open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IE" sz="2200" dirty="0"/>
              <a:t>Explore all subjects in TY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IE" sz="2200" dirty="0"/>
              <a:t>Discuss your Aptitude and Interest results with your family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IE" sz="2200" dirty="0"/>
              <a:t>See the School Guidance Counsellor </a:t>
            </a:r>
          </a:p>
          <a:p>
            <a:pPr marL="0" indent="0">
              <a:lnSpc>
                <a:spcPct val="90000"/>
              </a:lnSpc>
              <a:buNone/>
            </a:pP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3211635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5" name="Rectangle 71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6" name="Oval 73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544" y="847600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041958" y="1233241"/>
            <a:ext cx="2430380" cy="4064628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  <a:ea typeface="ＭＳ Ｐゴシック" pitchFamily="-84" charset="-128"/>
              </a:rPr>
              <a:t> </a:t>
            </a:r>
            <a:br>
              <a:rPr lang="en-IE">
                <a:solidFill>
                  <a:srgbClr val="FFFFFF"/>
                </a:solidFill>
                <a:ea typeface="ＭＳ Ｐゴシック" pitchFamily="-84" charset="-128"/>
              </a:rPr>
            </a:br>
            <a:r>
              <a:rPr lang="en-IE">
                <a:solidFill>
                  <a:srgbClr val="FFFFFF"/>
                </a:solidFill>
                <a:ea typeface="ＭＳ Ｐゴシック" pitchFamily="-84" charset="-128"/>
              </a:rPr>
              <a:t>The Points System</a:t>
            </a:r>
          </a:p>
        </p:txBody>
      </p:sp>
      <p:sp>
        <p:nvSpPr>
          <p:cNvPr id="25607" name="Freeform: Shape 75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608" name="Freeform: Shape 77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-1"/>
            <a:ext cx="130305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609" name="Freeform: Shape 79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19805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0" y="820879"/>
            <a:ext cx="3943349" cy="54378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endParaRPr lang="en-IE" sz="2000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endParaRPr lang="en-IE" sz="2000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2000" dirty="0">
                <a:ea typeface="ＭＳ Ｐゴシック" pitchFamily="-84" charset="-128"/>
              </a:rPr>
              <a:t>System used in 3</a:t>
            </a:r>
            <a:r>
              <a:rPr lang="en-IE" sz="2000" baseline="30000" dirty="0">
                <a:ea typeface="ＭＳ Ｐゴシック" pitchFamily="-84" charset="-128"/>
              </a:rPr>
              <a:t>rd</a:t>
            </a:r>
            <a:r>
              <a:rPr lang="en-IE" sz="2000" dirty="0">
                <a:ea typeface="ＭＳ Ｐゴシック" pitchFamily="-84" charset="-128"/>
              </a:rPr>
              <a:t> level selection process.</a:t>
            </a:r>
          </a:p>
          <a:p>
            <a:pPr marL="0" indent="0">
              <a:lnSpc>
                <a:spcPct val="90000"/>
              </a:lnSpc>
              <a:buNone/>
            </a:pPr>
            <a:endParaRPr lang="en-IE" sz="2000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2000" dirty="0">
                <a:ea typeface="ＭＳ Ｐゴシック" pitchFamily="-84" charset="-128"/>
              </a:rPr>
              <a:t>Cannot combine Leaving Cert points from different years.</a:t>
            </a:r>
          </a:p>
          <a:p>
            <a:pPr marL="0" indent="0">
              <a:lnSpc>
                <a:spcPct val="90000"/>
              </a:lnSpc>
              <a:buNone/>
            </a:pPr>
            <a:endParaRPr lang="en-IE" sz="2000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2000" dirty="0">
                <a:ea typeface="ＭＳ Ｐゴシック" pitchFamily="-84" charset="-128"/>
              </a:rPr>
              <a:t>Points total is calculated from 6 best subjects.</a:t>
            </a:r>
          </a:p>
          <a:p>
            <a:pPr marL="0" indent="0">
              <a:lnSpc>
                <a:spcPct val="90000"/>
              </a:lnSpc>
              <a:buNone/>
            </a:pPr>
            <a:endParaRPr lang="en-IE" sz="2000" dirty="0">
              <a:ea typeface="ＭＳ Ｐゴシック" pitchFamily="-84" charset="-128"/>
            </a:endParaRPr>
          </a:p>
          <a:p>
            <a:pPr>
              <a:lnSpc>
                <a:spcPct val="90000"/>
              </a:lnSpc>
            </a:pPr>
            <a:r>
              <a:rPr lang="en-IE" sz="2000" dirty="0">
                <a:ea typeface="ＭＳ Ｐゴシック" pitchFamily="-84" charset="-128"/>
              </a:rPr>
              <a:t>25 bonus points for HL Maths. Only counted if Maths is among your top six subjects.</a:t>
            </a:r>
          </a:p>
          <a:p>
            <a:pPr marL="0" indent="0">
              <a:lnSpc>
                <a:spcPct val="90000"/>
              </a:lnSpc>
              <a:buNone/>
            </a:pPr>
            <a:endParaRPr lang="en-IE" sz="2000" dirty="0">
              <a:ea typeface="ＭＳ Ｐゴシック" pitchFamily="-84" charset="-128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161135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53792" y="5717905"/>
            <a:ext cx="1328706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6258755"/>
            <a:ext cx="1174455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97207"/>
            <a:ext cx="1055028" cy="1000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487363"/>
          </a:xfrm>
        </p:spPr>
        <p:txBody>
          <a:bodyPr/>
          <a:lstStyle/>
          <a:p>
            <a:r>
              <a:rPr lang="en-IE" sz="2500" dirty="0">
                <a:solidFill>
                  <a:srgbClr val="0000FF"/>
                </a:solidFill>
                <a:ea typeface="ＭＳ Ｐゴシック" pitchFamily="-84" charset="-128"/>
              </a:rPr>
              <a:t>Grading System in School Journal 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226483"/>
              </p:ext>
            </p:extLst>
          </p:nvPr>
        </p:nvGraphicFramePr>
        <p:xfrm>
          <a:off x="304800" y="1066800"/>
          <a:ext cx="6324600" cy="5027298"/>
        </p:xfrm>
        <a:graphic>
          <a:graphicData uri="http://schemas.openxmlformats.org/drawingml/2006/table">
            <a:tbl>
              <a:tblPr/>
              <a:tblGrid>
                <a:gridCol w="165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Higher Level Grade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Points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Ordinary Level Grade</a:t>
                      </a:r>
                      <a:endParaRPr kumimoji="0" lang="en-GB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Points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H1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(90 – 100)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H2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(80 &lt; 90)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88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H3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(70&lt;80)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77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H4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(60 &lt;70)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66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H5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(50 &lt; 60)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56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O1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(90 – 100)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56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H6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(40 &lt; 50)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46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O2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(80 &lt; 90)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46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H7 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(30 &lt; 40)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  <a:endParaRPr kumimoji="0" lang="en-GB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O3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(70 &lt; 80)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H8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(0 &lt; 30)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O4 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(60 &lt; 70)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28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O5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(50 &lt; 60)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O6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(40 &lt; 50)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O7 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(30 &lt; 40)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O8</a:t>
                      </a: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 (0 &lt; 30) 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IE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29400" y="1295400"/>
            <a:ext cx="2362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charset="0"/>
              <a:buChar char="•"/>
            </a:pPr>
            <a:r>
              <a:rPr lang="en-GB" altLang="en-US" u="sng" dirty="0">
                <a:solidFill>
                  <a:srgbClr val="0000FF"/>
                </a:solidFill>
              </a:rPr>
              <a:t>Honours Maths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/>
              <a:t>    </a:t>
            </a:r>
            <a:r>
              <a:rPr lang="en-GB" altLang="en-US" dirty="0">
                <a:solidFill>
                  <a:srgbClr val="000099"/>
                </a:solidFill>
              </a:rPr>
              <a:t>25 bonus points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>
                <a:solidFill>
                  <a:srgbClr val="000099"/>
                </a:solidFill>
              </a:rPr>
              <a:t>    will continue to be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>
                <a:solidFill>
                  <a:srgbClr val="000099"/>
                </a:solidFill>
              </a:rPr>
              <a:t>    awarded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>
                <a:solidFill>
                  <a:srgbClr val="000099"/>
                </a:solidFill>
              </a:rPr>
              <a:t>    for higher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>
                <a:solidFill>
                  <a:srgbClr val="000099"/>
                </a:solidFill>
              </a:rPr>
              <a:t>    level maths, at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>
                <a:solidFill>
                  <a:srgbClr val="000099"/>
                </a:solidFill>
              </a:rPr>
              <a:t>    grades H6 and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dirty="0">
                <a:solidFill>
                  <a:srgbClr val="000099"/>
                </a:solidFill>
              </a:rPr>
              <a:t>    above (Over 40%)</a:t>
            </a:r>
          </a:p>
          <a:p>
            <a:pPr marL="285750" indent="-285750" algn="ctr" eaLnBrk="1" hangingPunct="1">
              <a:buFont typeface="Arial" charset="0"/>
              <a:buChar char="•"/>
            </a:pPr>
            <a:endParaRPr lang="en-IE" altLang="en-US" u="sng" dirty="0"/>
          </a:p>
          <a:p>
            <a:pPr marL="285750" indent="-285750" algn="ctr" eaLnBrk="1" hangingPunct="1">
              <a:buFont typeface="Arial" charset="0"/>
              <a:buChar char="•"/>
            </a:pPr>
            <a:r>
              <a:rPr lang="en-IE" altLang="en-US" u="sng" dirty="0">
                <a:solidFill>
                  <a:srgbClr val="0000FF"/>
                </a:solidFill>
              </a:rPr>
              <a:t>Important Change</a:t>
            </a:r>
          </a:p>
          <a:p>
            <a:pPr algn="ctr" eaLnBrk="1" hangingPunct="1">
              <a:buFont typeface="Wingdings" charset="2"/>
              <a:buNone/>
            </a:pPr>
            <a:r>
              <a:rPr lang="en-IE" altLang="en-US" dirty="0">
                <a:solidFill>
                  <a:srgbClr val="000099"/>
                </a:solidFill>
              </a:rPr>
              <a:t>Grade H7 </a:t>
            </a:r>
          </a:p>
          <a:p>
            <a:pPr algn="ctr" eaLnBrk="1" hangingPunct="1">
              <a:buFont typeface="Wingdings" charset="2"/>
              <a:buNone/>
            </a:pPr>
            <a:r>
              <a:rPr lang="en-IE" altLang="en-US" dirty="0">
                <a:solidFill>
                  <a:srgbClr val="000099"/>
                </a:solidFill>
              </a:rPr>
              <a:t>(</a:t>
            </a:r>
            <a:r>
              <a:rPr lang="en-IE" altLang="en-US" dirty="0" err="1">
                <a:solidFill>
                  <a:srgbClr val="000099"/>
                </a:solidFill>
              </a:rPr>
              <a:t>Hons</a:t>
            </a:r>
            <a:r>
              <a:rPr lang="en-IE" altLang="en-US" dirty="0">
                <a:solidFill>
                  <a:srgbClr val="000099"/>
                </a:solidFill>
              </a:rPr>
              <a:t> 30%- 40%) will earn points in new system</a:t>
            </a:r>
            <a:endParaRPr lang="en-GB" altLang="en-US" dirty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IE" sz="3000" dirty="0">
                <a:solidFill>
                  <a:srgbClr val="0000FF"/>
                </a:solidFill>
                <a:ea typeface="ＭＳ Ｐゴシック" pitchFamily="-84" charset="-128"/>
              </a:rPr>
              <a:t>Useful Tool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49763"/>
          </a:xfrm>
        </p:spPr>
        <p:txBody>
          <a:bodyPr/>
          <a:lstStyle/>
          <a:p>
            <a:pPr marL="0" indent="0">
              <a:buNone/>
              <a:defRPr/>
            </a:pPr>
            <a:endParaRPr lang="en-IE" sz="3000" dirty="0">
              <a:solidFill>
                <a:srgbClr val="0066CC"/>
              </a:solidFill>
              <a:hlinkClick r:id="rId3"/>
            </a:endParaRPr>
          </a:p>
          <a:p>
            <a:pPr marL="514350" indent="-514350">
              <a:buAutoNum type="alphaUcParenR"/>
              <a:defRPr/>
            </a:pPr>
            <a:r>
              <a:rPr lang="en-IE" sz="3000" dirty="0">
                <a:solidFill>
                  <a:srgbClr val="0066CC"/>
                </a:solidFill>
                <a:hlinkClick r:id="rId3"/>
              </a:rPr>
              <a:t> www.qualifax.ie</a:t>
            </a:r>
            <a:r>
              <a:rPr lang="en-IE" sz="3000" dirty="0">
                <a:solidFill>
                  <a:srgbClr val="0066CC"/>
                </a:solidFill>
              </a:rPr>
              <a:t> </a:t>
            </a:r>
          </a:p>
          <a:p>
            <a:pPr marL="514350" indent="-514350">
              <a:buAutoNum type="alphaUcParenR"/>
              <a:defRPr/>
            </a:pPr>
            <a:r>
              <a:rPr lang="en-IE" sz="3000" dirty="0">
                <a:solidFill>
                  <a:srgbClr val="000099"/>
                </a:solidFill>
              </a:rPr>
              <a:t>Student section</a:t>
            </a:r>
          </a:p>
          <a:p>
            <a:pPr marL="514350" indent="-514350">
              <a:buAutoNum type="alphaUcParenR"/>
              <a:defRPr/>
            </a:pPr>
            <a:r>
              <a:rPr lang="en-IE" sz="3000" dirty="0">
                <a:solidFill>
                  <a:srgbClr val="000099"/>
                </a:solidFill>
              </a:rPr>
              <a:t> Useful tools</a:t>
            </a:r>
          </a:p>
          <a:p>
            <a:pPr marL="514350" indent="-514350">
              <a:buAutoNum type="alphaUcParenR"/>
              <a:defRPr/>
            </a:pPr>
            <a:r>
              <a:rPr lang="en-IE" sz="3000" dirty="0">
                <a:solidFill>
                  <a:srgbClr val="000099"/>
                </a:solidFill>
              </a:rPr>
              <a:t> Search </a:t>
            </a:r>
            <a:r>
              <a:rPr lang="en-IE" sz="3000" u="sng" dirty="0">
                <a:solidFill>
                  <a:srgbClr val="FF0066"/>
                </a:solidFill>
              </a:rPr>
              <a:t>Minimum Subject Requirements</a:t>
            </a:r>
          </a:p>
          <a:p>
            <a:pPr>
              <a:defRPr/>
            </a:pPr>
            <a:endParaRPr lang="en-IE" sz="3000" u="sng" dirty="0">
              <a:solidFill>
                <a:srgbClr val="000099"/>
              </a:solidFill>
            </a:endParaRPr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308600"/>
            <a:ext cx="1905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IE" sz="3000" dirty="0">
                <a:solidFill>
                  <a:srgbClr val="2D0EE4"/>
                </a:solidFill>
                <a:ea typeface="ＭＳ Ｐゴシック" pitchFamily="-84" charset="-128"/>
              </a:rPr>
              <a:t>Useful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983163"/>
          </a:xfrm>
        </p:spPr>
        <p:txBody>
          <a:bodyPr/>
          <a:lstStyle/>
          <a:p>
            <a:pPr>
              <a:defRPr/>
            </a:pPr>
            <a:endParaRPr lang="en-IE" sz="2400" dirty="0">
              <a:solidFill>
                <a:srgbClr val="00009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IE" sz="2400" dirty="0">
                <a:solidFill>
                  <a:srgbClr val="000090"/>
                </a:solidFill>
                <a:ea typeface="+mn-ea"/>
                <a:cs typeface="+mn-cs"/>
              </a:rPr>
              <a:t>Course/Career Choice: </a:t>
            </a:r>
          </a:p>
          <a:p>
            <a:pPr marL="0" indent="0">
              <a:buFontTx/>
              <a:buNone/>
              <a:defRPr/>
            </a:pPr>
            <a:r>
              <a:rPr lang="en-IE" sz="2400" dirty="0">
                <a:ea typeface="+mn-ea"/>
                <a:cs typeface="+mn-cs"/>
              </a:rPr>
              <a:t>		</a:t>
            </a:r>
            <a:r>
              <a:rPr lang="en-IE" sz="2000" dirty="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IE" sz="2000" dirty="0">
                <a:solidFill>
                  <a:srgbClr val="009999"/>
                </a:solidFill>
                <a:ea typeface="+mn-ea"/>
                <a:cs typeface="+mn-cs"/>
                <a:hlinkClick r:id="rId2"/>
              </a:rPr>
              <a:t>www.qualifax.ie</a:t>
            </a:r>
            <a:r>
              <a:rPr lang="en-IE" sz="2000" dirty="0">
                <a:solidFill>
                  <a:srgbClr val="009999"/>
                </a:solidFill>
                <a:ea typeface="+mn-ea"/>
                <a:cs typeface="+mn-cs"/>
              </a:rPr>
              <a:t> – specifics of a course</a:t>
            </a:r>
          </a:p>
          <a:p>
            <a:pPr marL="0" indent="0">
              <a:buFontTx/>
              <a:buNone/>
              <a:defRPr/>
            </a:pPr>
            <a:r>
              <a:rPr lang="en-IE" sz="2000" dirty="0">
                <a:solidFill>
                  <a:srgbClr val="009999"/>
                </a:solidFill>
                <a:ea typeface="+mn-ea"/>
                <a:cs typeface="+mn-cs"/>
              </a:rPr>
              <a:t>		</a:t>
            </a:r>
            <a:r>
              <a:rPr lang="en-IE" sz="2000" dirty="0">
                <a:solidFill>
                  <a:srgbClr val="009999"/>
                </a:solidFill>
                <a:ea typeface="+mn-ea"/>
                <a:cs typeface="+mn-cs"/>
                <a:hlinkClick r:id="rId3"/>
              </a:rPr>
              <a:t>www.careersportal.ie</a:t>
            </a:r>
            <a:r>
              <a:rPr lang="en-IE" sz="2000" dirty="0">
                <a:solidFill>
                  <a:srgbClr val="009999"/>
                </a:solidFill>
                <a:ea typeface="+mn-ea"/>
                <a:cs typeface="+mn-cs"/>
              </a:rPr>
              <a:t> – Compile a list of courses in Dublin</a:t>
            </a:r>
          </a:p>
          <a:p>
            <a:pPr marL="0" indent="0">
              <a:buFontTx/>
              <a:buNone/>
              <a:defRPr/>
            </a:pPr>
            <a:endParaRPr lang="en-IE" sz="2000" dirty="0">
              <a:solidFill>
                <a:srgbClr val="009999"/>
              </a:solidFill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IE" sz="2000" dirty="0">
              <a:solidFill>
                <a:srgbClr val="009999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IE" sz="2400" dirty="0">
                <a:solidFill>
                  <a:srgbClr val="000099"/>
                </a:solidFill>
                <a:ea typeface="+mn-ea"/>
                <a:cs typeface="+mn-cs"/>
              </a:rPr>
              <a:t>Current news</a:t>
            </a:r>
          </a:p>
          <a:p>
            <a:pPr marL="0" indent="0">
              <a:buNone/>
              <a:defRPr/>
            </a:pPr>
            <a:r>
              <a:rPr lang="en-IE" sz="2000" dirty="0">
                <a:solidFill>
                  <a:srgbClr val="009999"/>
                </a:solidFill>
                <a:ea typeface="+mn-ea"/>
                <a:cs typeface="+mn-cs"/>
              </a:rPr>
              <a:t>		</a:t>
            </a:r>
            <a:r>
              <a:rPr lang="en-IE" sz="2000" u="sng" dirty="0">
                <a:solidFill>
                  <a:srgbClr val="FF0000"/>
                </a:solidFill>
                <a:ea typeface="+mn-ea"/>
                <a:cs typeface="+mn-cs"/>
              </a:rPr>
              <a:t>Careernews.ie  - sign up</a:t>
            </a:r>
            <a:endParaRPr lang="en-IE" sz="2400" u="sng" dirty="0">
              <a:solidFill>
                <a:srgbClr val="FF0000"/>
              </a:solidFill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IE" dirty="0">
                <a:ea typeface="+mn-ea"/>
                <a:cs typeface="+mn-cs"/>
              </a:rPr>
              <a:t> 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3888" y="5334000"/>
            <a:ext cx="2144712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4199" y="177129"/>
            <a:ext cx="8229600" cy="457200"/>
          </a:xfrm>
        </p:spPr>
        <p:txBody>
          <a:bodyPr/>
          <a:lstStyle/>
          <a:p>
            <a:r>
              <a:rPr lang="en-IE" sz="3000" dirty="0">
                <a:solidFill>
                  <a:srgbClr val="FF0066"/>
                </a:solidFill>
                <a:ea typeface="ＭＳ Ｐゴシック" pitchFamily="-84" charset="-128"/>
              </a:rPr>
              <a:t>Language Subject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99" y="1219199"/>
            <a:ext cx="8915400" cy="5624959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IE" sz="2500" u="sng" dirty="0">
                <a:solidFill>
                  <a:srgbClr val="FF0066"/>
                </a:solidFill>
              </a:rPr>
              <a:t>Modern Languages: French, German, Spanish</a:t>
            </a:r>
          </a:p>
          <a:p>
            <a:pPr marL="0" indent="0" algn="ctr">
              <a:buFontTx/>
              <a:buNone/>
              <a:defRPr/>
            </a:pPr>
            <a:endParaRPr lang="en-IE" sz="2000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US" sz="1900" dirty="0">
                <a:solidFill>
                  <a:srgbClr val="000099"/>
                </a:solidFill>
              </a:rPr>
              <a:t>Skills Required: Oral/Speaking, Aural/Listening, Reading &amp; Written.</a:t>
            </a:r>
          </a:p>
          <a:p>
            <a:pPr marL="0" indent="0">
              <a:buNone/>
              <a:defRPr/>
            </a:pPr>
            <a:endParaRPr lang="en-US" sz="1900" dirty="0">
              <a:solidFill>
                <a:srgbClr val="FF0066"/>
              </a:solidFill>
            </a:endParaRPr>
          </a:p>
          <a:p>
            <a:pPr>
              <a:defRPr/>
            </a:pPr>
            <a:r>
              <a:rPr lang="en-US" sz="1900" dirty="0">
                <a:solidFill>
                  <a:srgbClr val="000099"/>
                </a:solidFill>
                <a:ea typeface="ＭＳ Ｐゴシック"/>
              </a:rPr>
              <a:t>A wide variety of themes are covered, e.g. Family, School, Current Affairs.</a:t>
            </a:r>
          </a:p>
          <a:p>
            <a:pPr marL="0" indent="0">
              <a:buNone/>
              <a:defRPr/>
            </a:pPr>
            <a:endParaRPr lang="en-US" sz="1900" dirty="0">
              <a:solidFill>
                <a:srgbClr val="FF0066"/>
              </a:solidFill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en-US" sz="1900" dirty="0">
                <a:solidFill>
                  <a:srgbClr val="FF0066"/>
                </a:solidFill>
              </a:rPr>
              <a:t>At Third Level:</a:t>
            </a:r>
          </a:p>
          <a:p>
            <a:pPr marL="0" indent="0">
              <a:buNone/>
              <a:defRPr/>
            </a:pPr>
            <a:endParaRPr lang="en-US" sz="1900" dirty="0">
              <a:solidFill>
                <a:srgbClr val="000099"/>
              </a:solidFill>
            </a:endParaRPr>
          </a:p>
          <a:p>
            <a:pPr marL="0" indent="0">
              <a:buNone/>
              <a:defRPr/>
            </a:pPr>
            <a:r>
              <a:rPr lang="en-IE" sz="1900" dirty="0">
                <a:solidFill>
                  <a:srgbClr val="000099"/>
                </a:solidFill>
                <a:ea typeface="ＭＳ Ｐゴシック"/>
              </a:rPr>
              <a:t> O6/H7 required for entry to NUI Colleges (unless exempt)</a:t>
            </a:r>
            <a:endParaRPr lang="en-IE" sz="1900" dirty="0">
              <a:solidFill>
                <a:srgbClr val="000099"/>
              </a:solidFill>
            </a:endParaRPr>
          </a:p>
          <a:p>
            <a:pPr marL="0" indent="0">
              <a:buNone/>
              <a:defRPr/>
            </a:pPr>
            <a:endParaRPr lang="en-IE" sz="1900" dirty="0">
              <a:solidFill>
                <a:srgbClr val="000099"/>
              </a:solidFill>
            </a:endParaRPr>
          </a:p>
          <a:p>
            <a:pPr marL="0" indent="0" algn="ctr">
              <a:buNone/>
              <a:defRPr/>
            </a:pPr>
            <a:r>
              <a:rPr lang="en-IE" sz="1900" dirty="0">
                <a:solidFill>
                  <a:srgbClr val="FF0000"/>
                </a:solidFill>
              </a:rPr>
              <a:t>(Approx. 30% UCD courses require language and approx. 70% do not).</a:t>
            </a:r>
          </a:p>
          <a:p>
            <a:pPr marL="0" indent="0" algn="ctr">
              <a:buNone/>
              <a:defRPr/>
            </a:pPr>
            <a:endParaRPr lang="en-IE" sz="19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000" dirty="0"/>
              <a:t>Exam: Written paper : 55% - Oral:   25% - Aural : 20%</a:t>
            </a:r>
          </a:p>
          <a:p>
            <a:pPr marL="0" indent="0">
              <a:buNone/>
              <a:defRPr/>
            </a:pPr>
            <a:r>
              <a:rPr lang="en-IE" sz="1900" dirty="0">
                <a:solidFill>
                  <a:srgbClr val="000099"/>
                </a:solidFill>
              </a:rPr>
              <a:t>						       </a:t>
            </a:r>
          </a:p>
          <a:p>
            <a:pPr marL="0" indent="0">
              <a:buFontTx/>
              <a:buNone/>
              <a:defRPr/>
            </a:pPr>
            <a:endParaRPr lang="en-IE" sz="2500" dirty="0">
              <a:solidFill>
                <a:srgbClr val="000099"/>
              </a:solidFill>
            </a:endParaRPr>
          </a:p>
          <a:p>
            <a:pPr marL="0" indent="0">
              <a:buFontTx/>
              <a:buNone/>
              <a:defRPr/>
            </a:pPr>
            <a:endParaRPr lang="en-IE" sz="2500" dirty="0">
              <a:solidFill>
                <a:srgbClr val="000099"/>
              </a:solidFill>
            </a:endParaRPr>
          </a:p>
          <a:p>
            <a:pPr marL="0" indent="0">
              <a:buFontTx/>
              <a:buNone/>
              <a:defRPr/>
            </a:pPr>
            <a:endParaRPr lang="en-IE" sz="2500" dirty="0">
              <a:solidFill>
                <a:srgbClr val="000099"/>
              </a:solidFill>
            </a:endParaRPr>
          </a:p>
          <a:p>
            <a:pPr>
              <a:defRPr/>
            </a:pPr>
            <a:endParaRPr lang="en-IE" sz="2500" dirty="0">
              <a:solidFill>
                <a:srgbClr val="000099"/>
              </a:solidFill>
            </a:endParaRPr>
          </a:p>
          <a:p>
            <a:pPr>
              <a:defRPr/>
            </a:pPr>
            <a:endParaRPr lang="en-IE" sz="2500" dirty="0">
              <a:solidFill>
                <a:srgbClr val="000099"/>
              </a:solidFill>
            </a:endParaRPr>
          </a:p>
          <a:p>
            <a:pPr>
              <a:defRPr/>
            </a:pPr>
            <a:endParaRPr lang="en-IE" sz="2500" dirty="0">
              <a:solidFill>
                <a:srgbClr val="000099"/>
              </a:solidFill>
            </a:endParaRPr>
          </a:p>
          <a:p>
            <a:pPr marL="0" indent="0">
              <a:buFontTx/>
              <a:buNone/>
              <a:defRPr/>
            </a:pPr>
            <a:endParaRPr lang="en-IE" dirty="0">
              <a:solidFill>
                <a:srgbClr val="000099"/>
              </a:solidFill>
            </a:endParaRPr>
          </a:p>
        </p:txBody>
      </p:sp>
      <p:pic>
        <p:nvPicPr>
          <p:cNvPr id="80898" name="Picture 2" descr="https://encrypted-tbn2.gstatic.com/images?q=tbn:ANd9GcSLt5qNUaw2cNnAVnaqtJCgkcnfeII9ZyJULzYvrdnTRXkB3-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23" y="166243"/>
            <a:ext cx="1075169" cy="8867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IE" sz="3000" dirty="0">
                <a:solidFill>
                  <a:srgbClr val="2D0EE4"/>
                </a:solidFill>
                <a:ea typeface="ＭＳ Ｐゴシック" pitchFamily="-84" charset="-128"/>
              </a:rPr>
              <a:t>Useful Websites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pPr>
              <a:defRPr/>
            </a:pPr>
            <a:endParaRPr lang="en-IE" sz="2400" dirty="0">
              <a:solidFill>
                <a:srgbClr val="00009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IE" sz="2400" dirty="0">
                <a:solidFill>
                  <a:srgbClr val="000090"/>
                </a:solidFill>
                <a:ea typeface="+mn-ea"/>
                <a:cs typeface="+mn-cs"/>
              </a:rPr>
              <a:t>Access/Disability:</a:t>
            </a:r>
          </a:p>
          <a:p>
            <a:pPr marL="0" indent="0">
              <a:buFontTx/>
              <a:buNone/>
              <a:defRPr/>
            </a:pPr>
            <a:r>
              <a:rPr lang="en-IE" sz="2400" dirty="0">
                <a:ea typeface="+mn-ea"/>
                <a:cs typeface="+mn-cs"/>
              </a:rPr>
              <a:t>	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  <a:hlinkClick r:id="rId2"/>
              </a:rPr>
              <a:t>www.ahead.ie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  <a:hlinkClick r:id="rId3"/>
              </a:rPr>
              <a:t>www.accesscollege.ie</a:t>
            </a:r>
            <a:endParaRPr lang="en-IE" sz="1900" dirty="0">
              <a:solidFill>
                <a:srgbClr val="009999"/>
              </a:solidFill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	www.cao.ie</a:t>
            </a:r>
            <a:endParaRPr lang="en-IE" sz="2400" dirty="0">
              <a:ea typeface="+mn-ea"/>
              <a:cs typeface="+mn-cs"/>
            </a:endParaRPr>
          </a:p>
          <a:p>
            <a:pPr>
              <a:defRPr/>
            </a:pPr>
            <a:r>
              <a:rPr lang="en-IE" sz="2400" dirty="0">
                <a:solidFill>
                  <a:srgbClr val="000090"/>
                </a:solidFill>
                <a:ea typeface="+mn-ea"/>
                <a:cs typeface="+mn-cs"/>
              </a:rPr>
              <a:t>Finance:</a:t>
            </a:r>
          </a:p>
          <a:p>
            <a:pPr marL="0" indent="0">
              <a:buFontTx/>
              <a:buNone/>
              <a:defRPr/>
            </a:pPr>
            <a:r>
              <a:rPr lang="en-IE" sz="2400" dirty="0">
                <a:ea typeface="+mn-ea"/>
                <a:cs typeface="+mn-cs"/>
              </a:rPr>
              <a:t>	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  <a:hlinkClick r:id="rId4"/>
              </a:rPr>
              <a:t>www.studentfinance.ie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IE" sz="1900" u="sng" dirty="0">
                <a:solidFill>
                  <a:srgbClr val="009999"/>
                </a:solidFill>
                <a:ea typeface="+mn-ea"/>
                <a:cs typeface="+mn-cs"/>
              </a:rPr>
              <a:t>susi.ie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 – government Grants</a:t>
            </a:r>
            <a:endParaRPr lang="en-IE" sz="2400" dirty="0">
              <a:ea typeface="+mn-ea"/>
              <a:cs typeface="+mn-cs"/>
            </a:endParaRPr>
          </a:p>
          <a:p>
            <a:pPr>
              <a:defRPr/>
            </a:pPr>
            <a:r>
              <a:rPr lang="en-IE" sz="2400" dirty="0">
                <a:solidFill>
                  <a:srgbClr val="000090"/>
                </a:solidFill>
                <a:ea typeface="+mn-ea"/>
                <a:cs typeface="+mn-cs"/>
              </a:rPr>
              <a:t>Study Abroad:</a:t>
            </a:r>
          </a:p>
          <a:p>
            <a:pPr marL="0" indent="0">
              <a:buFontTx/>
              <a:buNone/>
              <a:defRPr/>
            </a:pP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  <a:hlinkClick r:id="rId5"/>
              </a:rPr>
              <a:t>www.eunicas.ie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 - Europe</a:t>
            </a:r>
          </a:p>
          <a:p>
            <a:pPr marL="0" indent="0">
              <a:buFontTx/>
              <a:buNone/>
              <a:defRPr/>
            </a:pP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  <a:hlinkClick r:id="rId6"/>
              </a:rPr>
              <a:t>www.intstudy.com</a:t>
            </a: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en-IE" sz="1900" dirty="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IE" sz="1900" u="sng" dirty="0">
                <a:solidFill>
                  <a:srgbClr val="009999"/>
                </a:solidFill>
                <a:ea typeface="+mn-ea"/>
                <a:cs typeface="+mn-cs"/>
              </a:rPr>
              <a:t>USA – Eventbrite</a:t>
            </a:r>
          </a:p>
          <a:p>
            <a:pPr marL="0" indent="0">
              <a:buFontTx/>
              <a:buNone/>
              <a:defRPr/>
            </a:pPr>
            <a:r>
              <a:rPr lang="en-IE" sz="1900" u="sng" dirty="0">
                <a:solidFill>
                  <a:srgbClr val="009999"/>
                </a:solidFill>
                <a:ea typeface="+mn-ea"/>
                <a:cs typeface="+mn-cs"/>
              </a:rPr>
              <a:t>	Crimson education UK/USA – Talk in 5</a:t>
            </a:r>
            <a:r>
              <a:rPr lang="en-IE" sz="1900" u="sng" baseline="30000" dirty="0">
                <a:solidFill>
                  <a:srgbClr val="009999"/>
                </a:solidFill>
                <a:ea typeface="+mn-ea"/>
                <a:cs typeface="+mn-cs"/>
              </a:rPr>
              <a:t>th</a:t>
            </a:r>
            <a:r>
              <a:rPr lang="en-IE" sz="1900" u="sng" dirty="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IE" sz="1900" u="sng" dirty="0" err="1">
                <a:solidFill>
                  <a:srgbClr val="009999"/>
                </a:solidFill>
                <a:ea typeface="+mn-ea"/>
                <a:cs typeface="+mn-cs"/>
              </a:rPr>
              <a:t>yr</a:t>
            </a:r>
            <a:endParaRPr lang="en-IE" sz="2400" dirty="0">
              <a:ea typeface="+mn-ea"/>
              <a:cs typeface="+mn-cs"/>
            </a:endParaRPr>
          </a:p>
          <a:p>
            <a:pPr>
              <a:defRPr/>
            </a:pPr>
            <a:endParaRPr lang="en-IE" dirty="0">
              <a:ea typeface="+mn-ea"/>
              <a:cs typeface="+mn-cs"/>
            </a:endParaRPr>
          </a:p>
          <a:p>
            <a:pPr marL="0" indent="0">
              <a:buFontTx/>
              <a:buNone/>
              <a:defRPr/>
            </a:pPr>
            <a:endParaRPr lang="en-IE" dirty="0">
              <a:ea typeface="+mn-ea"/>
              <a:cs typeface="+mn-cs"/>
            </a:endParaRP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8663" y="5443538"/>
            <a:ext cx="20351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685800" y="2590800"/>
            <a:ext cx="7772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E" sz="4000" b="1" dirty="0">
                <a:solidFill>
                  <a:srgbClr val="10106A"/>
                </a:solidFill>
              </a:rPr>
              <a:t>YOUR  SON  WILL  STEP  BACK</a:t>
            </a:r>
          </a:p>
          <a:p>
            <a:pPr algn="ctr"/>
            <a:endParaRPr lang="en-IE" sz="4000" b="1" dirty="0">
              <a:solidFill>
                <a:srgbClr val="10106A"/>
              </a:solidFill>
            </a:endParaRPr>
          </a:p>
          <a:p>
            <a:pPr algn="ctr"/>
            <a:r>
              <a:rPr lang="en-IE" sz="4000" b="1" dirty="0">
                <a:solidFill>
                  <a:srgbClr val="10106A"/>
                </a:solidFill>
              </a:rPr>
              <a:t>IF  YOU STEP BACK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209800" y="571500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2800" dirty="0"/>
              <a:t>SELF FULFILLING PROPHECY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IE" sz="3200" dirty="0"/>
              <a:t>PARENTAL ENGAGEMENT </a:t>
            </a:r>
            <a:br>
              <a:rPr lang="en-IE" sz="3200" dirty="0"/>
            </a:br>
            <a:r>
              <a:rPr lang="en-IE" sz="3200" dirty="0"/>
              <a:t>IN </a:t>
            </a:r>
            <a:br>
              <a:rPr lang="en-IE" sz="3200" dirty="0"/>
            </a:br>
            <a:r>
              <a:rPr lang="en-IE" sz="3200" dirty="0"/>
              <a:t>TRANSITION YEAR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1143000" y="914400"/>
            <a:ext cx="6781800" cy="45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 dirty="0">
              <a:solidFill>
                <a:srgbClr val="000090"/>
              </a:solidFill>
            </a:endParaRPr>
          </a:p>
          <a:p>
            <a:pPr algn="ctr"/>
            <a:endParaRPr lang="en-US" sz="2800" dirty="0">
              <a:solidFill>
                <a:srgbClr val="000090"/>
              </a:solidFill>
            </a:endParaRPr>
          </a:p>
          <a:p>
            <a:pPr algn="ctr"/>
            <a:r>
              <a:rPr lang="en-US" sz="2300" dirty="0">
                <a:solidFill>
                  <a:srgbClr val="000090"/>
                </a:solidFill>
              </a:rPr>
              <a:t>Natasha Drew</a:t>
            </a:r>
          </a:p>
          <a:p>
            <a:pPr algn="ctr"/>
            <a:r>
              <a:rPr lang="en-US" sz="2300" dirty="0">
                <a:solidFill>
                  <a:srgbClr val="000090"/>
                </a:solidFill>
              </a:rPr>
              <a:t>Guidance Counsellor</a:t>
            </a:r>
          </a:p>
          <a:p>
            <a:pPr algn="ctr"/>
            <a:r>
              <a:rPr lang="en-US" sz="2300" dirty="0">
                <a:solidFill>
                  <a:srgbClr val="000090"/>
                </a:solidFill>
              </a:rPr>
              <a:t>Head of Guidance &amp; Counselling Department Blackrock College.</a:t>
            </a:r>
          </a:p>
          <a:p>
            <a:pPr algn="ctr"/>
            <a:endParaRPr lang="en-US" sz="2300" dirty="0">
              <a:solidFill>
                <a:srgbClr val="000090"/>
              </a:solidFill>
            </a:endParaRPr>
          </a:p>
          <a:p>
            <a:pPr algn="ctr"/>
            <a:r>
              <a:rPr lang="en-US" sz="2300" dirty="0">
                <a:solidFill>
                  <a:srgbClr val="000090"/>
                </a:solidFill>
                <a:hlinkClick r:id="rId2"/>
              </a:rPr>
              <a:t>natashadrewcareerguidance@gmail.com</a:t>
            </a:r>
            <a:endParaRPr lang="en-US" sz="2300" dirty="0">
              <a:solidFill>
                <a:srgbClr val="000090"/>
              </a:solidFill>
            </a:endParaRPr>
          </a:p>
          <a:p>
            <a:pPr algn="ctr"/>
            <a:r>
              <a:rPr lang="en-US" sz="2300" dirty="0">
                <a:solidFill>
                  <a:srgbClr val="000090"/>
                </a:solidFill>
              </a:rPr>
              <a:t>www.natashadrewcareerguidance.ie</a:t>
            </a:r>
          </a:p>
          <a:p>
            <a:pPr algn="ctr"/>
            <a:endParaRPr lang="en-US" sz="2300" dirty="0">
              <a:solidFill>
                <a:srgbClr val="000090"/>
              </a:solidFill>
            </a:endParaRPr>
          </a:p>
          <a:p>
            <a:pPr algn="ctr"/>
            <a:endParaRPr lang="en-US" sz="2300" dirty="0">
              <a:solidFill>
                <a:srgbClr val="000090"/>
              </a:solidFill>
            </a:endParaRPr>
          </a:p>
          <a:p>
            <a:pPr algn="ctr"/>
            <a:endParaRPr lang="en-US" sz="28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-228600" y="-130905"/>
            <a:ext cx="3938487" cy="1807305"/>
          </a:xfrm>
        </p:spPr>
        <p:txBody>
          <a:bodyPr>
            <a:normAutofit/>
          </a:bodyPr>
          <a:lstStyle/>
          <a:p>
            <a:r>
              <a:rPr lang="en-IE" dirty="0">
                <a:ea typeface="ＭＳ Ｐゴシック" pitchFamily="-84" charset="-128"/>
              </a:rPr>
              <a:t>Latin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091090" cy="47291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IE" sz="1100" u="sng" dirty="0"/>
              <a:t>Classical Language: Latin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1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00" dirty="0">
                <a:ea typeface="ＭＳ Ｐゴシック"/>
              </a:rPr>
              <a:t>The Latin syllabus combines the study of classical language, history and culture. </a:t>
            </a:r>
            <a:endParaRPr lang="en-US" sz="14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IE" sz="14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00" dirty="0">
                <a:ea typeface="ＭＳ Ｐゴシック"/>
              </a:rPr>
              <a:t>What kind of student might Latin suit? 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1400" dirty="0">
              <a:ea typeface="ＭＳ Ｐゴシック"/>
            </a:endParaRPr>
          </a:p>
          <a:p>
            <a:pPr>
              <a:lnSpc>
                <a:spcPct val="90000"/>
              </a:lnSpc>
              <a:defRPr/>
            </a:pPr>
            <a:r>
              <a:rPr lang="en-US" sz="1400" dirty="0"/>
              <a:t>Have an interest in Roman history and culture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Enjoy problem solving and critical thinking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/>
              <a:t>Most importantly - have </a:t>
            </a:r>
            <a:r>
              <a:rPr lang="en-US" sz="1400" i="1" dirty="0"/>
              <a:t>enjoyed</a:t>
            </a:r>
            <a:r>
              <a:rPr lang="en-US" sz="1400" dirty="0"/>
              <a:t> Junior Certificate Latin.</a:t>
            </a:r>
          </a:p>
          <a:p>
            <a:pPr marL="0" indent="0">
              <a:lnSpc>
                <a:spcPct val="90000"/>
              </a:lnSpc>
              <a:buNone/>
            </a:pPr>
            <a:endParaRPr lang="en-IE" sz="1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>
                <a:ea typeface="ＭＳ Ｐゴシック"/>
              </a:rPr>
              <a:t>Project 40%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>
                <a:ea typeface="ＭＳ Ｐゴシック"/>
              </a:rPr>
              <a:t>Exam 60%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n-US" sz="1400">
              <a:ea typeface="ＭＳ Ｐゴシック"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en-US" sz="1400" dirty="0">
              <a:ea typeface="ＭＳ Ｐゴシック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400" dirty="0">
                <a:ea typeface="ＭＳ Ｐゴシック"/>
              </a:rPr>
              <a:t> </a:t>
            </a:r>
            <a:r>
              <a:rPr lang="en-IE" sz="1400" dirty="0">
                <a:ea typeface="ＭＳ Ｐゴシック"/>
              </a:rPr>
              <a:t>Satisfies language requirement for entry to NUI Colleges &amp; TCD</a:t>
            </a:r>
          </a:p>
          <a:p>
            <a:pPr marL="0" lvl="0" indent="0">
              <a:lnSpc>
                <a:spcPct val="90000"/>
              </a:lnSpc>
              <a:buNone/>
            </a:pPr>
            <a:endParaRPr lang="en-IE" sz="1100" dirty="0"/>
          </a:p>
          <a:p>
            <a:pPr>
              <a:lnSpc>
                <a:spcPct val="90000"/>
              </a:lnSpc>
              <a:defRPr/>
            </a:pPr>
            <a:endParaRPr lang="en-IE" sz="1100" dirty="0"/>
          </a:p>
          <a:p>
            <a:pPr>
              <a:lnSpc>
                <a:spcPct val="90000"/>
              </a:lnSpc>
              <a:defRPr/>
            </a:pPr>
            <a:endParaRPr lang="en-IE" sz="1100" dirty="0"/>
          </a:p>
        </p:txBody>
      </p:sp>
      <p:pic>
        <p:nvPicPr>
          <p:cNvPr id="1026" name="Picture 2" descr="Latin In Context 2 - Department of Classics - Trinity College Dublin">
            <a:extLst>
              <a:ext uri="{FF2B5EF4-FFF2-40B4-BE49-F238E27FC236}">
                <a16:creationId xmlns:a16="http://schemas.microsoft.com/office/drawing/2014/main" id="{796A62B9-A648-4F62-A601-485E7233E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8" r="23446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199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3997" cy="6858000"/>
            <a:chOff x="1" y="0"/>
            <a:chExt cx="12191996" cy="6858000"/>
          </a:xfrm>
        </p:grpSpPr>
        <p:sp useBgFill="1">
          <p:nvSpPr>
            <p:cNvPr id="203" name="Rectangle 202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73788" y="260468"/>
            <a:ext cx="3387379" cy="1492132"/>
          </a:xfrm>
        </p:spPr>
        <p:txBody>
          <a:bodyPr anchor="t">
            <a:normAutofit/>
          </a:bodyPr>
          <a:lstStyle/>
          <a:p>
            <a:r>
              <a:rPr lang="en-IE" dirty="0">
                <a:ea typeface="ＭＳ Ｐゴシック" pitchFamily="-84" charset="-128"/>
              </a:rPr>
              <a:t>Agricultural Science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4343400" cy="48006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IE" sz="1600" dirty="0">
                <a:solidFill>
                  <a:schemeClr val="tx1">
                    <a:alpha val="60000"/>
                  </a:schemeClr>
                </a:solidFill>
                <a:ea typeface="ＭＳ Ｐゴシック" pitchFamily="-84" charset="-128"/>
              </a:rPr>
              <a:t>					 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The study of the science and technology underlying the principles and practices of agriculture.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</a:rPr>
              <a:t>Content includes; soil science, crop production, animal physiology, genetics, sustainability and agricultural policies/economics.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tx1">
                  <a:alpha val="60000"/>
                </a:schemeClr>
              </a:solidFill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rgbClr val="002451"/>
                </a:solidFill>
                <a:latin typeface="Aptos" panose="020B0004020202020204" pitchFamily="34" charset="0"/>
              </a:rPr>
              <a:t>EXAM </a:t>
            </a:r>
          </a:p>
          <a:p>
            <a:pPr marL="114300" indent="0">
              <a:buNone/>
            </a:pPr>
            <a:endParaRPr lang="en-US" sz="1600" b="0" i="0" dirty="0">
              <a:solidFill>
                <a:srgbClr val="002451"/>
              </a:solidFill>
              <a:effectLst/>
              <a:latin typeface="Aptos" panose="020B00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1600" b="0" i="0" dirty="0">
                <a:solidFill>
                  <a:srgbClr val="002451"/>
                </a:solidFill>
                <a:effectLst/>
                <a:latin typeface="Aptos" panose="020B0004020202020204" pitchFamily="34" charset="0"/>
              </a:rPr>
              <a:t>Assessment : Exam 60</a:t>
            </a:r>
            <a:endParaRPr lang="en-US" sz="1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1600" b="0" i="0" dirty="0">
                <a:solidFill>
                  <a:srgbClr val="002451"/>
                </a:solidFill>
                <a:effectLst/>
                <a:latin typeface="Aptos" panose="020B0004020202020204" pitchFamily="34" charset="0"/>
              </a:rPr>
              <a:t>Additional Assessment Component (ACC)  40%</a:t>
            </a:r>
            <a:endParaRPr lang="en-US" sz="1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IE" sz="1600" dirty="0">
              <a:solidFill>
                <a:schemeClr val="tx1">
                  <a:alpha val="60000"/>
                </a:schemeClr>
              </a:solidFill>
              <a:ea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IE" sz="900" u="sng" dirty="0">
              <a:solidFill>
                <a:schemeClr val="tx1">
                  <a:alpha val="60000"/>
                </a:schemeClr>
              </a:solidFill>
              <a:ea typeface="ＭＳ Ｐゴシック" pitchFamily="-84" charset="-128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IE" sz="900" u="sng" dirty="0">
              <a:solidFill>
                <a:schemeClr val="tx1">
                  <a:alpha val="60000"/>
                </a:schemeClr>
              </a:solidFill>
              <a:ea typeface="ＭＳ Ｐゴシック" pitchFamily="-84" charset="-128"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0531" y="0"/>
            <a:ext cx="4803469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Introduction to Agricultural Science – oda-agri.fr">
            <a:extLst>
              <a:ext uri="{FF2B5EF4-FFF2-40B4-BE49-F238E27FC236}">
                <a16:creationId xmlns:a16="http://schemas.microsoft.com/office/drawing/2014/main" id="{E2C4C45D-4AAF-4CA3-90B1-AA1666599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2166" b="1"/>
          <a:stretch/>
        </p:blipFill>
        <p:spPr bwMode="auto">
          <a:xfrm>
            <a:off x="4502415" y="10"/>
            <a:ext cx="4641585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19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912737-D4FF-4091-8EB2-52185562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3938487" cy="1807305"/>
          </a:xfrm>
        </p:spPr>
        <p:txBody>
          <a:bodyPr>
            <a:normAutofit/>
          </a:bodyPr>
          <a:lstStyle/>
          <a:p>
            <a:r>
              <a:rPr lang="en-IE" dirty="0"/>
              <a:t>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78" y="1600200"/>
            <a:ext cx="4822037" cy="4576763"/>
          </a:xfrm>
        </p:spPr>
        <p:txBody>
          <a:bodyPr>
            <a:normAutofit fontScale="62500" lnSpcReduction="20000"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en-IE" sz="1600" u="sng" dirty="0">
                <a:ea typeface="ＭＳ Ｐゴシック" pitchFamily="-84" charset="-128"/>
              </a:rPr>
              <a:t>Biology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IE" sz="1600" dirty="0">
                <a:ea typeface="ＭＳ Ｐゴシック" pitchFamily="-84" charset="-128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The New Syllabus: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 fontAlgn="base">
              <a:buNone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Due to be implemented in September 2025.</a:t>
            </a:r>
          </a:p>
          <a:p>
            <a:pPr marL="0" indent="0" fontAlgn="base">
              <a:buNone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 proposed Strands are;</a:t>
            </a:r>
          </a:p>
          <a:p>
            <a:pPr marL="114300" indent="0">
              <a:buNone/>
            </a:pPr>
            <a:endParaRPr lang="en-US" sz="1600" b="0" i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 </a:t>
            </a:r>
            <a:r>
              <a:rPr lang="en-US" sz="1600" b="0" i="0" dirty="0" err="1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Organisation</a:t>
            </a: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of Life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 Information of Life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Cell Division and Protein Synthesis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Genetic Inheritance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Biotechnology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 Structures and Processes of Life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 Interactions of Life</a:t>
            </a:r>
          </a:p>
          <a:p>
            <a:pPr marL="114300" indent="0">
              <a:buNone/>
            </a:pPr>
            <a:endParaRPr lang="en-US" sz="1600" b="0" i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rgbClr val="00245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EXAM </a:t>
            </a:r>
          </a:p>
          <a:p>
            <a:pPr marL="114300" indent="0">
              <a:buNone/>
            </a:pPr>
            <a:endParaRPr lang="en-US" sz="1600" b="0" i="0" dirty="0">
              <a:solidFill>
                <a:srgbClr val="002451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Assessment : Exam 60</a:t>
            </a:r>
            <a:endParaRPr lang="en-US" sz="14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1600" b="0" i="0" dirty="0">
                <a:solidFill>
                  <a:srgbClr val="00245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Additional Assessment Component (ACC)  40%</a:t>
            </a:r>
            <a:endParaRPr lang="en-US" sz="1400" b="0" i="0" dirty="0">
              <a:solidFill>
                <a:srgbClr val="242424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At Third Level: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      H4 Genetics in UCC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      H4 Human Health and Disease in TCD</a:t>
            </a:r>
            <a:r>
              <a:rPr lang="en-US" sz="9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IE" sz="900" dirty="0">
              <a:ea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IE" sz="900" dirty="0"/>
          </a:p>
          <a:p>
            <a:pPr marL="0" indent="0">
              <a:lnSpc>
                <a:spcPct val="90000"/>
              </a:lnSpc>
              <a:buNone/>
            </a:pPr>
            <a:r>
              <a:rPr lang="en-IE" sz="900" dirty="0"/>
              <a:t>							   </a:t>
            </a:r>
          </a:p>
        </p:txBody>
      </p:sp>
      <p:pic>
        <p:nvPicPr>
          <p:cNvPr id="3078" name="Picture 6" descr="Biology - Waterford Institute of Technology">
            <a:extLst>
              <a:ext uri="{FF2B5EF4-FFF2-40B4-BE49-F238E27FC236}">
                <a16:creationId xmlns:a16="http://schemas.microsoft.com/office/drawing/2014/main" id="{F264C778-41FB-4085-BEE3-E20BB4579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8" r="16201" b="-1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36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73" y="76201"/>
            <a:ext cx="3116828" cy="1447800"/>
          </a:xfrm>
        </p:spPr>
        <p:txBody>
          <a:bodyPr>
            <a:normAutofit/>
          </a:bodyPr>
          <a:lstStyle/>
          <a:p>
            <a:r>
              <a:rPr lang="en-IE" dirty="0">
                <a:ea typeface="ＭＳ Ｐゴシック" pitchFamily="-84" charset="-128"/>
              </a:rPr>
              <a:t>Chemistry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364825" cy="488156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endParaRPr lang="en-IE" sz="1800" dirty="0">
              <a:ea typeface="ＭＳ Ｐゴシック" pitchFamily="-84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IE" sz="1800" dirty="0">
                <a:ea typeface="ＭＳ Ｐゴシック" pitchFamily="-84" charset="-128"/>
              </a:rPr>
              <a:t>Study of substances that make up our environment and the changes these substances undergo.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IE" sz="1800" dirty="0">
                <a:ea typeface="ＭＳ Ｐゴシック" pitchFamily="-84" charset="-128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Course Includes: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28 mandatory practical experiments - completed in the lab,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a written paper including questions on the experiments and examining the theory and applications of chemistry.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2000" dirty="0">
                <a:highlight>
                  <a:srgbClr val="FFFFFF"/>
                </a:highlight>
                <a:latin typeface="Aptos" panose="020B0004020202020204" pitchFamily="34" charset="0"/>
              </a:rPr>
              <a:t>2025 changes </a:t>
            </a:r>
          </a:p>
          <a:p>
            <a:pPr marL="114300" indent="0">
              <a:buNone/>
            </a:pPr>
            <a:endParaRPr lang="en-US" sz="2000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US" sz="2000" dirty="0">
                <a:highlight>
                  <a:srgbClr val="FFFFFF"/>
                </a:highlight>
                <a:latin typeface="Aptos" panose="020B0004020202020204" pitchFamily="34" charset="0"/>
              </a:rPr>
              <a:t>EXAM </a:t>
            </a:r>
          </a:p>
          <a:p>
            <a:pPr marL="114300" indent="0">
              <a:buNone/>
            </a:pPr>
            <a:endParaRPr lang="en-US" sz="2000" b="0" i="0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2000" b="0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Assessment : Exam 60</a:t>
            </a:r>
            <a:endParaRPr lang="en-US" sz="2000" b="0" i="0" dirty="0"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2000" b="0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Additional Assessment Component (ACC)  40%</a:t>
            </a:r>
            <a:endParaRPr lang="en-US" sz="2000" b="0" i="0" dirty="0"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100" dirty="0">
              <a:solidFill>
                <a:srgbClr val="242424"/>
              </a:solidFill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lvl="0">
              <a:lnSpc>
                <a:spcPct val="90000"/>
              </a:lnSpc>
            </a:pPr>
            <a:r>
              <a:rPr lang="en-US" sz="1800" dirty="0"/>
              <a:t>At Third Level:</a:t>
            </a:r>
          </a:p>
          <a:p>
            <a:pPr lvl="0">
              <a:lnSpc>
                <a:spcPct val="90000"/>
              </a:lnSpc>
              <a:buFontTx/>
              <a:buChar char="-"/>
            </a:pPr>
            <a:endParaRPr lang="en-US" sz="1800" dirty="0"/>
          </a:p>
          <a:p>
            <a:pPr lvl="0">
              <a:lnSpc>
                <a:spcPct val="90000"/>
              </a:lnSpc>
              <a:buFontTx/>
              <a:buChar char="-"/>
            </a:pPr>
            <a:r>
              <a:rPr lang="en-US" sz="1800" dirty="0"/>
              <a:t>H4 Medicine, Dentistry, Pharma (UCC), </a:t>
            </a:r>
          </a:p>
          <a:p>
            <a:pPr lvl="0">
              <a:lnSpc>
                <a:spcPct val="90000"/>
              </a:lnSpc>
              <a:buFontTx/>
              <a:buChar char="-"/>
            </a:pPr>
            <a:r>
              <a:rPr lang="en-US" sz="1800" dirty="0"/>
              <a:t>H4 Medicine 5yr RCSI,</a:t>
            </a:r>
          </a:p>
          <a:p>
            <a:pPr lvl="0">
              <a:lnSpc>
                <a:spcPct val="90000"/>
              </a:lnSpc>
              <a:buFontTx/>
              <a:buChar char="-"/>
            </a:pPr>
            <a:r>
              <a:rPr lang="en-US" sz="1800" dirty="0"/>
              <a:t>H4 Human Nutrition and Dietetics(TCD/TUD)</a:t>
            </a:r>
          </a:p>
          <a:p>
            <a:pPr lvl="0">
              <a:lnSpc>
                <a:spcPct val="90000"/>
              </a:lnSpc>
              <a:buFontTx/>
              <a:buChar char="-"/>
            </a:pPr>
            <a:r>
              <a:rPr lang="en-US" sz="1800" dirty="0"/>
              <a:t>H5 Veterinary UCD.</a:t>
            </a:r>
          </a:p>
          <a:p>
            <a:pPr marL="0" lvl="0" indent="0">
              <a:lnSpc>
                <a:spcPct val="90000"/>
              </a:lnSpc>
              <a:buNone/>
            </a:pPr>
            <a:endParaRPr lang="en-US" sz="900" dirty="0"/>
          </a:p>
          <a:p>
            <a:pPr marL="0" indent="0">
              <a:lnSpc>
                <a:spcPct val="90000"/>
              </a:lnSpc>
              <a:buNone/>
            </a:pPr>
            <a:endParaRPr lang="en-IE" sz="900" dirty="0"/>
          </a:p>
          <a:p>
            <a:pPr marL="0" indent="0">
              <a:lnSpc>
                <a:spcPct val="90000"/>
              </a:lnSpc>
              <a:buNone/>
            </a:pPr>
            <a:r>
              <a:rPr lang="en-IE" sz="900" dirty="0"/>
              <a:t>							</a:t>
            </a:r>
          </a:p>
        </p:txBody>
      </p:sp>
      <p:pic>
        <p:nvPicPr>
          <p:cNvPr id="4098" name="Picture 2" descr="Chemistry Courses">
            <a:extLst>
              <a:ext uri="{FF2B5EF4-FFF2-40B4-BE49-F238E27FC236}">
                <a16:creationId xmlns:a16="http://schemas.microsoft.com/office/drawing/2014/main" id="{6C296C48-5AB9-4096-BB3C-91F184D38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4" r="42638" b="1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19095"/>
            <a:ext cx="1152244" cy="9937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37518B9ACFF94EB405DF10D71EA9A7" ma:contentTypeVersion="0" ma:contentTypeDescription="Create a new document." ma:contentTypeScope="" ma:versionID="649f22125842a604c97b56abea4907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d08452194080b62c2a83e241e908b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33EAA0-EBDC-4443-AE1F-FE372D2F3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14921CC-7695-4E80-8EB3-F21085F62FF6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4EA4127-6D1B-4CD2-B83F-C1A1D354FC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2992</Words>
  <Application>Microsoft Office PowerPoint</Application>
  <PresentationFormat>On-screen Show (4:3)</PresentationFormat>
  <Paragraphs>650</Paragraphs>
  <Slides>52</Slides>
  <Notes>3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ＭＳ Ｐゴシック</vt:lpstr>
      <vt:lpstr>Aptos</vt:lpstr>
      <vt:lpstr>Arial</vt:lpstr>
      <vt:lpstr>Calibri</vt:lpstr>
      <vt:lpstr>Calibri Light</vt:lpstr>
      <vt:lpstr>Courier New</vt:lpstr>
      <vt:lpstr>Hea</vt:lpstr>
      <vt:lpstr>Segoe UI</vt:lpstr>
      <vt:lpstr>Times New Roman</vt:lpstr>
      <vt:lpstr>Wingdings</vt:lpstr>
      <vt:lpstr>Default Design</vt:lpstr>
      <vt:lpstr>   Senior Cycle Subject Choice Ms. Natasha Drew Head of Guidance &amp; Counselling                   May 2024</vt:lpstr>
      <vt:lpstr> Talk Outline</vt:lpstr>
      <vt:lpstr>Compulsory Subjects</vt:lpstr>
      <vt:lpstr>Optional Subjects for Senior Cycle 2023/2024</vt:lpstr>
      <vt:lpstr>Language Subject Group</vt:lpstr>
      <vt:lpstr>Latin</vt:lpstr>
      <vt:lpstr>Agricultural Science</vt:lpstr>
      <vt:lpstr>Biology</vt:lpstr>
      <vt:lpstr>Chemistry</vt:lpstr>
      <vt:lpstr>Physics</vt:lpstr>
      <vt:lpstr>PowerPoint Presentation</vt:lpstr>
      <vt:lpstr>Economics  </vt:lpstr>
      <vt:lpstr>Accounting </vt:lpstr>
      <vt:lpstr>Applied Maths</vt:lpstr>
      <vt:lpstr>Home Economics </vt:lpstr>
      <vt:lpstr>Physical Education</vt:lpstr>
      <vt:lpstr>Computer Science</vt:lpstr>
      <vt:lpstr>Computer Science</vt:lpstr>
      <vt:lpstr>Computer Science</vt:lpstr>
      <vt:lpstr>Art</vt:lpstr>
      <vt:lpstr>Music</vt:lpstr>
      <vt:lpstr>Music</vt:lpstr>
      <vt:lpstr>Geography</vt:lpstr>
      <vt:lpstr>History </vt:lpstr>
      <vt:lpstr>Religion</vt:lpstr>
      <vt:lpstr>Construction Studies</vt:lpstr>
      <vt:lpstr>Construction Studies - Course Content</vt:lpstr>
      <vt:lpstr>(P1 example of scale drawing)Construction Details &amp; Regulations</vt:lpstr>
      <vt:lpstr>PowerPoint Presentation</vt:lpstr>
      <vt:lpstr>Part 1 – Construction Theory &amp; Drawing</vt:lpstr>
      <vt:lpstr>Sample Diagram for domestic Plumbing Services</vt:lpstr>
      <vt:lpstr>Part 2 – Practical Skills</vt:lpstr>
      <vt:lpstr>Assessment</vt:lpstr>
      <vt:lpstr>Sample Practical Exam  - 4 hour duration</vt:lpstr>
      <vt:lpstr>DCG Design Graphics &amp; communication</vt:lpstr>
      <vt:lpstr>PowerPoint Presentation</vt:lpstr>
      <vt:lpstr>Another Example      Intersection &amp; Development of Surfaces</vt:lpstr>
      <vt:lpstr>PowerPoint Presentation</vt:lpstr>
      <vt:lpstr>PowerPoint Presentation</vt:lpstr>
      <vt:lpstr>Career Decisions </vt:lpstr>
      <vt:lpstr> Subject Choice - Decision Making </vt:lpstr>
      <vt:lpstr>Subject Requirements for College Matriculation </vt:lpstr>
      <vt:lpstr>Basic Matriculation Requirements</vt:lpstr>
      <vt:lpstr>Science Requirements  at Third Level</vt:lpstr>
      <vt:lpstr>Unsure</vt:lpstr>
      <vt:lpstr>  The Points System</vt:lpstr>
      <vt:lpstr>Grading System in School Journal </vt:lpstr>
      <vt:lpstr>Useful Tool</vt:lpstr>
      <vt:lpstr>Useful Websites</vt:lpstr>
      <vt:lpstr>Useful Websites Continued…</vt:lpstr>
      <vt:lpstr>PARENTAL ENGAGEMENT  IN  TRANSITION YEAR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Cycle Subject Choice &amp;  Transition year Summary   May 2020</dc:title>
  <dc:creator>Natasha Drew</dc:creator>
  <cp:lastModifiedBy>Natasha Drew</cp:lastModifiedBy>
  <cp:revision>262</cp:revision>
  <cp:lastPrinted>2023-04-20T09:13:26Z</cp:lastPrinted>
  <dcterms:created xsi:type="dcterms:W3CDTF">2020-04-10T14:49:17Z</dcterms:created>
  <dcterms:modified xsi:type="dcterms:W3CDTF">2024-12-25T19:54:41Z</dcterms:modified>
</cp:coreProperties>
</file>